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3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4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5.xml" ContentType="application/vnd.openxmlformats-officedocument.drawingml.chartshape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6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7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8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9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17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9" r:id="rId3"/>
    <p:sldId id="357" r:id="rId4"/>
    <p:sldId id="321" r:id="rId5"/>
    <p:sldId id="369" r:id="rId6"/>
    <p:sldId id="322" r:id="rId7"/>
    <p:sldId id="336" r:id="rId8"/>
    <p:sldId id="337" r:id="rId9"/>
    <p:sldId id="323" r:id="rId10"/>
    <p:sldId id="339" r:id="rId11"/>
    <p:sldId id="353" r:id="rId12"/>
    <p:sldId id="362" r:id="rId13"/>
    <p:sldId id="363" r:id="rId14"/>
    <p:sldId id="368" r:id="rId15"/>
    <p:sldId id="366" r:id="rId16"/>
    <p:sldId id="364" r:id="rId17"/>
    <p:sldId id="370" r:id="rId18"/>
    <p:sldId id="367" r:id="rId19"/>
    <p:sldId id="359" r:id="rId20"/>
    <p:sldId id="361" r:id="rId21"/>
    <p:sldId id="285" r:id="rId22"/>
    <p:sldId id="264" r:id="rId23"/>
    <p:sldId id="305" r:id="rId24"/>
    <p:sldId id="269" r:id="rId25"/>
    <p:sldId id="270" r:id="rId26"/>
    <p:sldId id="266" r:id="rId27"/>
    <p:sldId id="311" r:id="rId28"/>
    <p:sldId id="282" r:id="rId29"/>
    <p:sldId id="283" r:id="rId30"/>
    <p:sldId id="309" r:id="rId31"/>
    <p:sldId id="312" r:id="rId32"/>
    <p:sldId id="259" r:id="rId33"/>
    <p:sldId id="348" r:id="rId34"/>
    <p:sldId id="352" r:id="rId35"/>
    <p:sldId id="365" r:id="rId36"/>
  </p:sldIdLst>
  <p:sldSz cx="18288000" cy="10287000"/>
  <p:notesSz cx="6858000" cy="9144000"/>
  <p:embeddedFontLst>
    <p:embeddedFont>
      <p:font typeface="Gmarket Sans Light" panose="020B0600000101010101" charset="-127"/>
      <p:regular r:id="rId39"/>
    </p:embeddedFont>
    <p:embeddedFont>
      <p:font typeface="KoPubWorldDotum_Pro Light" panose="020B0600000101010101" charset="-127"/>
      <p:regular r:id="rId40"/>
    </p:embeddedFont>
    <p:embeddedFont>
      <p:font typeface="Pretendard Bold" panose="020B0600000101010101" charset="-127"/>
      <p:bold r:id="rId41"/>
    </p:embeddedFont>
    <p:embeddedFont>
      <p:font typeface="Pretendard Regular" panose="020B0600000101010101" charset="-127"/>
      <p:regular r:id="rId42"/>
    </p:embeddedFont>
    <p:embeddedFont>
      <p:font typeface="KoPubWorld돋움체 Bold" panose="00000800000000000000" pitchFamily="2" charset="-127"/>
      <p:bold r:id="rId43"/>
    </p:embeddedFont>
    <p:embeddedFont>
      <p:font typeface="KoPubWorld돋움체 Medium" panose="00000600000000000000" pitchFamily="2" charset="-127"/>
      <p:regular r:id="rId44"/>
    </p:embeddedFont>
    <p:embeddedFont>
      <p:font typeface="KoPub돋움체 Medium" panose="02020603020101020101" pitchFamily="18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코트라 볼드체" panose="02020603020101020101" pitchFamily="18" charset="-12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609F"/>
    <a:srgbClr val="DCE6F2"/>
    <a:srgbClr val="FC5230"/>
    <a:srgbClr val="FFFFFF"/>
    <a:srgbClr val="3A4A6A"/>
    <a:srgbClr val="0C7625"/>
    <a:srgbClr val="A9FDA9"/>
    <a:srgbClr val="B9CDE5"/>
    <a:srgbClr val="4C82B4"/>
    <a:srgbClr val="A2C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5408" autoAdjust="0"/>
  </p:normalViewPr>
  <p:slideViewPr>
    <p:cSldViewPr>
      <p:cViewPr>
        <p:scale>
          <a:sx n="125" d="100"/>
          <a:sy n="125" d="100"/>
        </p:scale>
        <p:origin x="2246" y="-479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322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7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9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25"/>
          <c:y val="0.15883078067985401"/>
          <c:w val="0.85729166666666667"/>
          <c:h val="0.7447133666218552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생산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D2A6-44A0-B4CE-25BA574B2EA9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D2A6-44A0-B4CE-25BA574B2EA9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D2A6-44A0-B4CE-25BA574B2EA9}"/>
              </c:ext>
            </c:extLst>
          </c:dPt>
          <c:dLbls>
            <c:dLbl>
              <c:idx val="0"/>
              <c:layout>
                <c:manualLayout>
                  <c:x val="1.7515245496941168E-2"/>
                  <c:y val="-2.5617566331198535E-2"/>
                </c:manualLayout>
              </c:layout>
              <c:tx>
                <c:rich>
                  <a:bodyPr/>
                  <a:lstStyle/>
                  <a:p>
                    <a:fld id="{59CEBE1D-AE7B-4557-AC90-86C9BCA197CC}" type="VALUE">
                      <a:rPr lang="en-US" altLang="ko-KR" sz="1800" smtClean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2A6-44A0-B4CE-25BA574B2EA9}"/>
                </c:ext>
              </c:extLst>
            </c:dLbl>
            <c:dLbl>
              <c:idx val="1"/>
              <c:layout>
                <c:manualLayout>
                  <c:x val="2.2358895202319706E-2"/>
                  <c:y val="-2.3787740164684355E-2"/>
                </c:manualLayout>
              </c:layout>
              <c:tx>
                <c:rich>
                  <a:bodyPr/>
                  <a:lstStyle/>
                  <a:p>
                    <a:fld id="{A708E682-4435-43A7-AEB8-891EEA9A736A}" type="VALUE">
                      <a:rPr lang="en-US" altLang="ko-KR" sz="1800" smtClean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2A6-44A0-B4CE-25BA574B2EA9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baseline="0">
                        <a:solidFill>
                          <a:srgbClr val="235F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26FCD14-AD92-4124-8658-4A26DD83194F}" type="VALUE">
                      <a:rPr lang="en-US" altLang="ko-KR" sz="1400" b="1" smtClean="0">
                        <a:solidFill>
                          <a:srgbClr val="235FA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sz="1400" b="1">
                          <a:solidFill>
                            <a:srgbClr val="235F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r>
                      <a:rPr lang="ko-KR" altLang="en-US" sz="1400" b="1" dirty="0">
                        <a:solidFill>
                          <a:srgbClr val="235FA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억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rgbClr val="235F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32729468599034"/>
                      <c:h val="0.1583165599268069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2A6-44A0-B4CE-25BA574B2E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24년 1-8월</c:v>
                </c:pt>
                <c:pt idx="1">
                  <c:v>25년 1-8월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1164623</c:v>
                </c:pt>
                <c:pt idx="1">
                  <c:v>663828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2A6-44A0-B4CE-25BA574B2E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24년 1-8월</c:v>
                </c:pt>
                <c:pt idx="1">
                  <c:v>25년 1-8월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7-D2A6-44A0-B4CE-25BA574B2E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24년 1-8월</c:v>
                </c:pt>
                <c:pt idx="1">
                  <c:v>25년 1-8월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8-D2A6-44A0-B4CE-25BA574B2EA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gapDepth val="0"/>
        <c:shape val="box"/>
        <c:axId val="767126944"/>
        <c:axId val="767141728"/>
        <c:axId val="0"/>
      </c:bar3DChart>
      <c:catAx>
        <c:axId val="767126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67141728"/>
        <c:crosses val="autoZero"/>
        <c:auto val="1"/>
        <c:lblAlgn val="ctr"/>
        <c:lblOffset val="100"/>
        <c:noMultiLvlLbl val="0"/>
      </c:catAx>
      <c:valAx>
        <c:axId val="76714172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6712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코트라 볼드체" panose="02020603020101020101" pitchFamily="18" charset="-127"/>
          <a:ea typeface="코트라 볼드체" panose="02020603020101020101" pitchFamily="18" charset="-127"/>
          <a:cs typeface="코트라 볼드체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176960407014582E-3"/>
          <c:y val="4.1354827976348707E-2"/>
          <c:w val="0.94810534355228393"/>
          <c:h val="0.6582963350208787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C523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94A6-4D85-94B6-CFF9BF6BC851}"/>
              </c:ext>
            </c:extLst>
          </c:dPt>
          <c:dPt>
            <c:idx val="1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4A6-4D85-94B6-CFF9BF6BC851}"/>
              </c:ext>
            </c:extLst>
          </c:dPt>
          <c:dPt>
            <c:idx val="2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94A6-4D85-94B6-CFF9BF6BC851}"/>
              </c:ext>
            </c:extLst>
          </c:dPt>
          <c:dLbls>
            <c:dLbl>
              <c:idx val="0"/>
              <c:layout>
                <c:manualLayout>
                  <c:x val="2.5024690809326525E-2"/>
                  <c:y val="-0.15316405890786192"/>
                </c:manualLayout>
              </c:layout>
              <c:tx>
                <c:rich>
                  <a:bodyPr/>
                  <a:lstStyle/>
                  <a:p>
                    <a:fld id="{A05420C3-D23B-44FC-976A-940D57A973C6}" type="VALUE">
                      <a:rPr lang="en-US" altLang="ko-KR" sz="2000" b="1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altLang="ko-KR" sz="2000" b="1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4A6-4D85-94B6-CFF9BF6BC851}"/>
                </c:ext>
              </c:extLst>
            </c:dLbl>
            <c:dLbl>
              <c:idx val="1"/>
              <c:layout>
                <c:manualLayout>
                  <c:x val="3.0585842680737607E-2"/>
                  <c:y val="-0.321414626866121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CA1F55E-1869-47DA-B408-5E4B7E81AE5E}" type="VALUE">
                      <a:rPr lang="en-US" altLang="ko-KR" sz="2800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>
                        <a:defRPr sz="2800"/>
                      </a:pPr>
                      <a:t>[값]</a:t>
                    </a:fld>
                    <a:r>
                      <a:rPr lang="en-US" altLang="ko-KR" sz="28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45669579061928"/>
                      <c:h val="0.221002973332468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4A6-4D85-94B6-CFF9BF6BC8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HCR</c:v>
                </c:pt>
                <c:pt idx="1">
                  <c:v>CCR</c:v>
                </c:pt>
              </c:strCache>
            </c:strRef>
          </c:cat>
          <c:val>
            <c:numRef>
              <c:f>Sheet1!$B$2:$B$3</c:f>
              <c:numCache>
                <c:formatCode>0.0_);[Red]\(0.0\)</c:formatCode>
                <c:ptCount val="2"/>
                <c:pt idx="0">
                  <c:v>1</c:v>
                </c:pt>
                <c:pt idx="1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4A6-4D85-94B6-CFF9BF6BC85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461732720"/>
        <c:axId val="-461726192"/>
        <c:axId val="0"/>
      </c:bar3DChart>
      <c:catAx>
        <c:axId val="-461732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61726192"/>
        <c:crosses val="autoZero"/>
        <c:auto val="1"/>
        <c:lblAlgn val="ctr"/>
        <c:lblOffset val="100"/>
        <c:noMultiLvlLbl val="0"/>
      </c:catAx>
      <c:valAx>
        <c:axId val="-461726192"/>
        <c:scaling>
          <c:orientation val="minMax"/>
        </c:scaling>
        <c:delete val="1"/>
        <c:axPos val="l"/>
        <c:numFmt formatCode="0.0_);[Red]\(0.0\)" sourceLinked="1"/>
        <c:majorTickMark val="none"/>
        <c:minorTickMark val="none"/>
        <c:tickLblPos val="nextTo"/>
        <c:crossAx val="-46173272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7706494624990799E-3"/>
          <c:y val="6.6865408051577133E-2"/>
          <c:w val="0.94810534355228393"/>
          <c:h val="0.6582963350208787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0D0-4370-84C2-DE7BBB54F4E5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0D0-4370-84C2-DE7BBB54F4E5}"/>
              </c:ext>
            </c:extLst>
          </c:dPt>
          <c:dPt>
            <c:idx val="3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30D0-4370-84C2-DE7BBB54F4E5}"/>
              </c:ext>
            </c:extLst>
          </c:dPt>
          <c:dLbls>
            <c:dLbl>
              <c:idx val="0"/>
              <c:layout>
                <c:manualLayout>
                  <c:x val="1.1122124502619291E-2"/>
                  <c:y val="-0.139959101287059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C5EE2AC-322F-4525-9AE3-6CF69F2AFCD8}" type="VALUE">
                      <a:rPr lang="en-US" altLang="ko-KR" sz="180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defRPr>
                      </a:pPr>
                      <a:t>[값]</a:t>
                    </a:fld>
                    <a:r>
                      <a: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0D0-4370-84C2-DE7BBB54F4E5}"/>
                </c:ext>
              </c:extLst>
            </c:dLbl>
            <c:dLbl>
              <c:idx val="1"/>
              <c:layout>
                <c:manualLayout>
                  <c:x val="1.390282494385865E-2"/>
                  <c:y val="-0.1344154445745776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45B8E36-84F6-4849-B822-3A5AEF4C6E38}" type="VALUE">
                      <a:rPr lang="en-US" altLang="ko-KR" sz="180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/>
                      </a:pPr>
                      <a:t>[값]</a:t>
                    </a:fld>
                    <a:r>
                      <a: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518894079438395"/>
                      <c:h val="0.1137514488503746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0D0-4370-84C2-DE7BBB54F4E5}"/>
                </c:ext>
              </c:extLst>
            </c:dLbl>
            <c:dLbl>
              <c:idx val="2"/>
              <c:layout>
                <c:manualLayout>
                  <c:x val="1.3902574805929387E-2"/>
                  <c:y val="-0.131054780784458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773DB77-E19B-47D7-B789-F29359E7874E}" type="VALUE">
                      <a:rPr lang="en-US" altLang="ko-KR" sz="18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/>
                      </a:pPr>
                      <a:t>[값]</a:t>
                    </a:fld>
                    <a:r>
                      <a:rPr lang="en-US" altLang="ko-KR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0D0-4370-84C2-DE7BBB54F4E5}"/>
                </c:ext>
              </c:extLst>
            </c:dLbl>
            <c:dLbl>
              <c:idx val="3"/>
              <c:layout>
                <c:manualLayout>
                  <c:x val="1.9333674726917462E-2"/>
                  <c:y val="-0.334781228752745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CAF0853-BB7C-48CA-BB33-DF470FC8F1F6}" type="VALUE">
                      <a:rPr lang="en-US" altLang="ko-KR" sz="2800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>
                        <a:defRPr sz="2800"/>
                      </a:pPr>
                      <a:t>[값]</a:t>
                    </a:fld>
                    <a:r>
                      <a:rPr lang="en-US" altLang="ko-KR" sz="28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0D0-4370-84C2-DE7BBB54F4E5}"/>
                </c:ext>
              </c:extLst>
            </c:dLbl>
            <c:dLbl>
              <c:idx val="4"/>
              <c:layout>
                <c:manualLayout>
                  <c:x val="1.873607431000348E-2"/>
                  <c:y val="-0.1431102826019295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245FEEF-26BE-45A3-BB75-E1FC855D8DE2}" type="VALUE">
                      <a:rPr lang="en-US" altLang="ko-KR" sz="18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/>
                      </a:pPr>
                      <a:t>[값]</a:t>
                    </a:fld>
                    <a:r>
                      <a:rPr lang="en-US" altLang="ko-KR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30D0-4370-84C2-DE7BBB54F4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RJ1</c:v>
                </c:pt>
                <c:pt idx="1">
                  <c:v>RJ2</c:v>
                </c:pt>
                <c:pt idx="2">
                  <c:v>RZ1</c:v>
                </c:pt>
                <c:pt idx="3">
                  <c:v>RZ2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2.4</c:v>
                </c:pt>
                <c:pt idx="1">
                  <c:v>2.5</c:v>
                </c:pt>
                <c:pt idx="2">
                  <c:v>2.2999999999999998</c:v>
                </c:pt>
                <c:pt idx="3">
                  <c:v>8.9</c:v>
                </c:pt>
                <c:pt idx="4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0D0-4370-84C2-DE7BBB54F4E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461732720"/>
        <c:axId val="-461726192"/>
        <c:axId val="0"/>
      </c:bar3DChart>
      <c:catAx>
        <c:axId val="-461732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61726192"/>
        <c:crosses val="autoZero"/>
        <c:auto val="1"/>
        <c:lblAlgn val="ctr"/>
        <c:lblOffset val="100"/>
        <c:noMultiLvlLbl val="0"/>
      </c:catAx>
      <c:valAx>
        <c:axId val="-461726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73272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17690617317305E-3"/>
          <c:y val="2.1635766034458052E-2"/>
          <c:w val="0.94810534355228393"/>
          <c:h val="0.6582963350208787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DF8F-4979-9E6A-B3BB50AEE5FD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DF8F-4979-9E6A-B3BB50AEE5FD}"/>
              </c:ext>
            </c:extLst>
          </c:dPt>
          <c:dPt>
            <c:idx val="5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DF8F-4979-9E6A-B3BB50AEE5FD}"/>
              </c:ext>
            </c:extLst>
          </c:dPt>
          <c:dPt>
            <c:idx val="6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DF8F-4979-9E6A-B3BB50AEE5FD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8F-4979-9E6A-B3BB50AEE5F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8F-4979-9E6A-B3BB50AEE5F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8F-4979-9E6A-B3BB50AEE5F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8F-4979-9E6A-B3BB50AEE5F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8F-4979-9E6A-B3BB50AEE5FD}"/>
                </c:ext>
              </c:extLst>
            </c:dLbl>
            <c:dLbl>
              <c:idx val="5"/>
              <c:layout>
                <c:manualLayout>
                  <c:x val="3.4769045300600855E-2"/>
                  <c:y val="-0.288243492975841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E599280-366C-46E6-9A7A-5CE4341C1623}" type="VALUE">
                      <a:rPr lang="en-US" altLang="ko-KR" sz="2800" b="1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>
                        <a:defRPr sz="2800" b="1"/>
                      </a:pPr>
                      <a:t>[값]</a:t>
                    </a:fld>
                    <a:r>
                      <a:rPr lang="en-US" altLang="ko-KR" sz="2800" b="1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898606652364132"/>
                      <c:h val="9.535587741958094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F8F-4979-9E6A-B3BB50AEE5FD}"/>
                </c:ext>
              </c:extLst>
            </c:dLbl>
            <c:dLbl>
              <c:idx val="6"/>
              <c:layout>
                <c:manualLayout>
                  <c:x val="1.5097775639757352E-2"/>
                  <c:y val="-0.166884945697897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0" i="0" u="none" strike="noStrike" kern="1200" baseline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fld id="{D188DD5B-2CE5-4BE4-967C-C8DBDFD1883F}" type="VALUE">
                      <a:rPr lang="en-US" altLang="ko-KR" sz="2800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>
                        <a:defRPr sz="2800">
                          <a:solidFill>
                            <a:srgbClr val="22609F"/>
                          </a:solidFill>
                          <a:latin typeface="코트라 볼드체" panose="02020603020101020101" pitchFamily="18" charset="-127"/>
                          <a:ea typeface="코트라 볼드체" panose="02020603020101020101" pitchFamily="18" charset="-127"/>
                          <a:cs typeface="코트라 볼드체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28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DF8F-4979-9E6A-B3BB50AEE5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Sheet1!$A$4:$A$7</c:f>
              <c:strCache>
                <c:ptCount val="4"/>
                <c:pt idx="0">
                  <c:v>MSHS</c:v>
                </c:pt>
                <c:pt idx="1">
                  <c:v>MSMS</c:v>
                </c:pt>
                <c:pt idx="2">
                  <c:v>HS</c:v>
                </c:pt>
                <c:pt idx="3">
                  <c:v>HSHS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3.4</c:v>
                </c:pt>
                <c:pt idx="6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F8F-4979-9E6A-B3BB50AEE5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461732720"/>
        <c:axId val="-461726192"/>
        <c:axId val="0"/>
      </c:bar3DChart>
      <c:catAx>
        <c:axId val="-461732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61726192"/>
        <c:crosses val="autoZero"/>
        <c:auto val="1"/>
        <c:lblAlgn val="ctr"/>
        <c:lblOffset val="100"/>
        <c:noMultiLvlLbl val="0"/>
      </c:catAx>
      <c:valAx>
        <c:axId val="-461726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73272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6613983639736731E-3"/>
          <c:y val="0.27128705720678087"/>
          <c:w val="0.94810534355228393"/>
          <c:h val="0.67232399018809541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C257-418B-A3FD-7AECB0873FDC}"/>
              </c:ext>
            </c:extLst>
          </c:dPt>
          <c:dPt>
            <c:idx val="2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C257-418B-A3FD-7AECB0873FDC}"/>
              </c:ext>
            </c:extLst>
          </c:dPt>
          <c:dLbls>
            <c:dLbl>
              <c:idx val="0"/>
              <c:layout>
                <c:manualLayout>
                  <c:x val="0.43822832163677122"/>
                  <c:y val="-1.325470292136353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800" b="1" i="0" u="none" strike="noStrike" kern="1200" baseline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1.3%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056244347701079"/>
                      <c:h val="0.1693291011060516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C257-418B-A3FD-7AECB0873FDC}"/>
                </c:ext>
              </c:extLst>
            </c:dLbl>
            <c:dLbl>
              <c:idx val="1"/>
              <c:layout>
                <c:manualLayout>
                  <c:x val="-0.33008195090554643"/>
                  <c:y val="-0.3654061822093728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800" b="0" i="0" u="none" strike="noStrike" kern="1200" baseline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r>
                      <a:rPr lang="en-US" altLang="ko-KR" sz="2800" b="0" i="0" u="none" strike="noStrike" kern="1200" baseline="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5.6%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288446118700739"/>
                      <c:h val="0.2081901837214541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C257-418B-A3FD-7AECB0873FDC}"/>
                </c:ext>
              </c:extLst>
            </c:dLbl>
            <c:dLbl>
              <c:idx val="2"/>
              <c:layout>
                <c:manualLayout>
                  <c:x val="3.0818009336219622E-2"/>
                  <c:y val="-0.1906392555333139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2800" b="0" i="0" u="none" strike="noStrike" kern="1200" baseline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fld id="{2C61EAC2-721C-48EE-93CA-9ED3816E0F3C}" type="VALUE">
                      <a:rPr lang="en-US" altLang="ko-KR" sz="2800" b="1" i="0" u="none" strike="noStrike" kern="1200" baseline="0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 algn="ctr">
                        <a:defRPr sz="2800">
                          <a:solidFill>
                            <a:srgbClr val="22609F"/>
                          </a:solidFill>
                          <a:latin typeface="코트라 볼드체" panose="02020603020101020101" pitchFamily="18" charset="-127"/>
                          <a:ea typeface="코트라 볼드체" panose="02020603020101020101" pitchFamily="18" charset="-127"/>
                          <a:cs typeface="코트라 볼드체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2800" b="1" i="0" u="none" strike="noStrike" kern="1200" baseline="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2800" b="0" i="0" u="none" strike="noStrike" kern="1200" baseline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15459515295535"/>
                      <c:h val="0.311736868199227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257-418B-A3FD-7AECB0873FDC}"/>
                </c:ext>
              </c:extLst>
            </c:dLbl>
            <c:dLbl>
              <c:idx val="3"/>
              <c:layout>
                <c:manualLayout>
                  <c:x val="0"/>
                  <c:y val="-8.270965595269748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ADA4B97-6F0B-4436-81D3-AB5B8451C559}" type="VALUE">
                      <a:rPr lang="en-US" altLang="ko-KR" sz="18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257-418B-A3FD-7AECB0873FDC}"/>
                </c:ext>
              </c:extLst>
            </c:dLbl>
            <c:dLbl>
              <c:idx val="4"/>
              <c:layout>
                <c:manualLayout>
                  <c:x val="-3.8552888491689575E-3"/>
                  <c:y val="-8.270965595269748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A0AE92F-70C2-4FAF-8DC2-ED6D12F40AB7}" type="VALUE">
                      <a:rPr lang="en-US" altLang="ko-KR" sz="18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C257-418B-A3FD-7AECB0873FDC}"/>
                </c:ext>
              </c:extLst>
            </c:dLbl>
            <c:dLbl>
              <c:idx val="5"/>
              <c:layout>
                <c:manualLayout>
                  <c:x val="-5.7829332737534362E-3"/>
                  <c:y val="-8.270965595269748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9AAA37D-36EE-4D3F-A3D8-FEDFDF16DD59}" type="VALUE">
                      <a:rPr lang="en-US" altLang="ko-KR" sz="1800" b="0" i="0" u="none" strike="noStrike" kern="1200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257-418B-A3FD-7AECB0873FDC}"/>
                </c:ext>
              </c:extLst>
            </c:dLbl>
            <c:dLbl>
              <c:idx val="6"/>
              <c:layout>
                <c:manualLayout>
                  <c:x val="0"/>
                  <c:y val="-8.270965595269748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1F9A9A-AAE6-4922-B2BA-2F5AD9D41A25}" type="VALUE">
                      <a:rPr lang="en-US" altLang="ko-KR" sz="18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C257-418B-A3FD-7AECB0873F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200°C 이하</c:v>
                </c:pt>
                <c:pt idx="1">
                  <c:v>200°C 초과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5.6</c:v>
                </c:pt>
                <c:pt idx="1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257-418B-A3FD-7AECB0873FD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-461732720"/>
        <c:axId val="-461726192"/>
        <c:axId val="0"/>
      </c:bar3DChart>
      <c:catAx>
        <c:axId val="-4617327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461726192"/>
        <c:crosses val="autoZero"/>
        <c:auto val="1"/>
        <c:lblAlgn val="ctr"/>
        <c:lblOffset val="100"/>
        <c:noMultiLvlLbl val="0"/>
      </c:catAx>
      <c:valAx>
        <c:axId val="-461726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73272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0452506060061441E-2"/>
          <c:y val="7.762803650879524E-2"/>
          <c:w val="0.95500448666786486"/>
          <c:h val="0.90617243652451152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불량(단위:%)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A4F8-435E-8394-FD571E19FA74}"/>
              </c:ext>
            </c:extLst>
          </c:dPt>
          <c:dPt>
            <c:idx val="1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A4F8-435E-8394-FD571E19FA74}"/>
              </c:ext>
            </c:extLst>
          </c:dPt>
          <c:dLbls>
            <c:dLbl>
              <c:idx val="0"/>
              <c:layout>
                <c:manualLayout>
                  <c:x val="3.1975802269680623E-2"/>
                  <c:y val="-0.2154276155944500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r>
                      <a:rPr lang="en-US" altLang="ko-KR" sz="1800" dirty="0"/>
                      <a:t>1.9%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4F8-435E-8394-FD571E19FA74}"/>
                </c:ext>
              </c:extLst>
            </c:dLbl>
            <c:dLbl>
              <c:idx val="1"/>
              <c:layout>
                <c:manualLayout>
                  <c:x val="6.6613716359729722E-2"/>
                  <c:y val="-0.416865660921350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r>
                      <a:rPr lang="en-US" altLang="ko-KR" sz="28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6.6%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88851544960552"/>
                      <c:h val="0.3959677988442161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A4F8-435E-8394-FD571E19FA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8일 이전</c:v>
                </c:pt>
                <c:pt idx="1">
                  <c:v>8일 이후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2.2000000000000002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F8-435E-8394-FD571E19FA7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-461720752"/>
        <c:axId val="-461719664"/>
        <c:axId val="0"/>
      </c:bar3DChart>
      <c:catAx>
        <c:axId val="-461720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461719664"/>
        <c:crosses val="autoZero"/>
        <c:auto val="1"/>
        <c:lblAlgn val="ctr"/>
        <c:lblOffset val="100"/>
        <c:noMultiLvlLbl val="0"/>
      </c:catAx>
      <c:valAx>
        <c:axId val="-46171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72075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불량(단위:%)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F8A1-4F2B-BCB3-75E3873D4922}"/>
              </c:ext>
            </c:extLst>
          </c:dPt>
          <c:dLbls>
            <c:dLbl>
              <c:idx val="0"/>
              <c:layout>
                <c:manualLayout>
                  <c:x val="6.2586360759028362E-2"/>
                  <c:y val="-0.2435946386799851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fld id="{81634856-94EA-42CC-843C-4D80036CE620}" type="VALUE">
                      <a:rPr lang="en-US" altLang="ko-KR" sz="18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 b="1">
                          <a:solidFill>
                            <a:schemeClr val="tx1"/>
                          </a:solidFill>
                          <a:latin typeface="코트라 볼드체" panose="02020603020101020101" pitchFamily="18" charset="-127"/>
                          <a:ea typeface="코트라 볼드체" panose="02020603020101020101" pitchFamily="18" charset="-127"/>
                          <a:cs typeface="코트라 볼드체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8A1-4F2B-BCB3-75E3873D4922}"/>
                </c:ext>
              </c:extLst>
            </c:dLbl>
            <c:dLbl>
              <c:idx val="1"/>
              <c:layout>
                <c:manualLayout>
                  <c:x val="5.1744444917811806E-2"/>
                  <c:y val="-0.444133781543745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fld id="{6608B678-4455-4156-B0C4-5B6B8A45BA08}" type="VALUE">
                      <a:rPr lang="en-US" altLang="ko-KR" sz="2800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>
                        <a:defRPr sz="2800" b="1">
                          <a:solidFill>
                            <a:srgbClr val="22609F"/>
                          </a:solidFill>
                          <a:latin typeface="코트라 볼드체" panose="02020603020101020101" pitchFamily="18" charset="-127"/>
                          <a:ea typeface="코트라 볼드체" panose="02020603020101020101" pitchFamily="18" charset="-127"/>
                          <a:cs typeface="코트라 볼드체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28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870056310529932"/>
                      <c:h val="0.2830001271831395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8A1-4F2B-BCB3-75E3873D49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C0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70분 이하</c:v>
                </c:pt>
                <c:pt idx="1">
                  <c:v>70분 초과</c:v>
                </c:pt>
              </c:strCache>
            </c:strRef>
          </c:cat>
          <c:val>
            <c:numRef>
              <c:f>Sheet1!$C$2:$C$3</c:f>
              <c:numCache>
                <c:formatCode>0.0_ </c:formatCode>
                <c:ptCount val="2"/>
                <c:pt idx="0">
                  <c:v>2.4</c:v>
                </c:pt>
                <c:pt idx="1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A1-4F2B-BCB3-75E3873D492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-333872400"/>
        <c:axId val="-333869136"/>
        <c:axId val="0"/>
      </c:bar3DChart>
      <c:catAx>
        <c:axId val="-3338724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333869136"/>
        <c:crosses val="autoZero"/>
        <c:auto val="1"/>
        <c:lblAlgn val="ctr"/>
        <c:lblOffset val="100"/>
        <c:noMultiLvlLbl val="0"/>
      </c:catAx>
      <c:valAx>
        <c:axId val="-333869136"/>
        <c:scaling>
          <c:orientation val="minMax"/>
        </c:scaling>
        <c:delete val="1"/>
        <c:axPos val="l"/>
        <c:numFmt formatCode="0.0_ " sourceLinked="1"/>
        <c:majorTickMark val="none"/>
        <c:minorTickMark val="none"/>
        <c:tickLblPos val="nextTo"/>
        <c:crossAx val="-33387240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241206158997939E-3"/>
          <c:y val="7.4345472770875692E-2"/>
          <c:w val="0.95500448666786486"/>
          <c:h val="0.90617243652451152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불량(단위:%)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A4F8-435E-8394-FD571E19FA74}"/>
              </c:ext>
            </c:extLst>
          </c:dPt>
          <c:dPt>
            <c:idx val="1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A4F8-435E-8394-FD571E19FA74}"/>
              </c:ext>
            </c:extLst>
          </c:dPt>
          <c:dLbls>
            <c:dLbl>
              <c:idx val="0"/>
              <c:layout>
                <c:manualLayout>
                  <c:x val="2.5870153487777291E-2"/>
                  <c:y val="-0.306215474410576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r>
                      <a:rPr lang="en-US" altLang="ko-KR" sz="18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2.21%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31160786731703"/>
                      <c:h val="0.3959677988442161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A4F8-435E-8394-FD571E19FA74}"/>
                </c:ext>
              </c:extLst>
            </c:dLbl>
            <c:dLbl>
              <c:idx val="1"/>
              <c:layout>
                <c:manualLayout>
                  <c:x val="2.5444840199829937E-2"/>
                  <c:y val="-0.4389034361085609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r>
                      <a:rPr lang="en-US" altLang="ko-KR" sz="28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3.62%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88851544960552"/>
                      <c:h val="0.3959677988442161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A4F8-435E-8394-FD571E19FA74}"/>
                </c:ext>
              </c:extLst>
            </c:dLbl>
            <c:dLbl>
              <c:idx val="2"/>
              <c:layout>
                <c:manualLayout>
                  <c:x val="5.4045721829554076E-2"/>
                  <c:y val="-0.3520780670737700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r>
                      <a:rPr lang="en-US" altLang="ko-KR" sz="28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3.0%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en-US" alt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042211458260435"/>
                      <c:h val="0.3959677988442161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6ABD-4944-9471-F1845C97F2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2"/>
                <c:pt idx="0">
                  <c:v>8일 이전</c:v>
                </c:pt>
                <c:pt idx="1">
                  <c:v>8일 이후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2.21</c:v>
                </c:pt>
                <c:pt idx="1">
                  <c:v>3.62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F8-435E-8394-FD571E19FA7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-461720752"/>
        <c:axId val="-461719664"/>
        <c:axId val="0"/>
      </c:bar3DChart>
      <c:catAx>
        <c:axId val="-461720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461719664"/>
        <c:crosses val="autoZero"/>
        <c:auto val="1"/>
        <c:lblAlgn val="ctr"/>
        <c:lblOffset val="100"/>
        <c:noMultiLvlLbl val="0"/>
      </c:catAx>
      <c:valAx>
        <c:axId val="-46171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72075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4110605815110907E-2"/>
          <c:y val="0"/>
          <c:w val="0.94810534355228393"/>
          <c:h val="0.59484088208978103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1공장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8AE8-43DC-8E6D-25C8D7C4473C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8AE8-43DC-8E6D-25C8D7C4473C}"/>
              </c:ext>
            </c:extLst>
          </c:dPt>
          <c:dLbls>
            <c:dLbl>
              <c:idx val="0"/>
              <c:layout>
                <c:manualLayout>
                  <c:x val="3.6508225556085162E-2"/>
                  <c:y val="-4.535865587260680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D2B683A8-EB3E-4E4C-BDA3-9C0EDDF618FB}" type="VALUE">
                      <a:rPr lang="en-US" altLang="ko-KR" sz="1800" b="0" i="0" u="none" strike="noStrike" kern="1200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r>
                      <a:rPr lang="en-US" altLang="ko-KR" sz="1800" b="0" i="0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AE8-43DC-8E6D-25C8D7C4473C}"/>
                </c:ext>
              </c:extLst>
            </c:dLbl>
            <c:dLbl>
              <c:idx val="1"/>
              <c:layout>
                <c:manualLayout>
                  <c:x val="1.716977332078682E-2"/>
                  <c:y val="-4.657909508887365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r>
                      <a:rPr lang="en-US" altLang="ko-KR" sz="2800" b="1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5.9%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AE8-43DC-8E6D-25C8D7C4473C}"/>
                </c:ext>
              </c:extLst>
            </c:dLbl>
            <c:dLbl>
              <c:idx val="2"/>
              <c:layout>
                <c:manualLayout>
                  <c:x val="-6.4404258837532057E-3"/>
                  <c:y val="-4.3470020527599613E-3"/>
                </c:manualLayout>
              </c:layout>
              <c:tx>
                <c:rich>
                  <a:bodyPr/>
                  <a:lstStyle/>
                  <a:p>
                    <a:fld id="{2C61EAC2-721C-48EE-93CA-9ED3816E0F3C}" type="VALUE">
                      <a:rPr lang="en-US" altLang="ko-KR" sz="14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AE8-43DC-8E6D-25C8D7C4473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ADA4B97-6F0B-4436-81D3-AB5B8451C559}" type="VALUE">
                      <a:rPr lang="en-US" altLang="ko-KR" sz="1400" b="0" i="0" u="none" strike="noStrike" kern="1200" baseline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altLang="ko-KR" sz="1400" b="0" i="0" u="none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AE8-43DC-8E6D-25C8D7C4473C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fld id="{DA0AE92F-70C2-4FAF-8DC2-ED6D12F40AB7}" type="VALUE">
                      <a:rPr lang="en-US" altLang="ko-KR" sz="1400" b="0" i="0" u="none" strike="noStrike" kern="1200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>
                        <a:defRPr sz="1200">
                          <a:latin typeface="코트라 볼드체" panose="02020603020101020101" pitchFamily="18" charset="-127"/>
                          <a:ea typeface="코트라 볼드체" panose="02020603020101020101" pitchFamily="18" charset="-127"/>
                          <a:cs typeface="코트라 볼드체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1400" b="0" i="0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8AE8-43DC-8E6D-25C8D7C4473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9AAA37D-36EE-4D3F-A3D8-FEDFDF16DD59}" type="VALUE">
                      <a:rPr lang="en-US" altLang="ko-KR" sz="1197" b="0" i="0" u="none" strike="noStrike" kern="1200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AE8-43DC-8E6D-25C8D7C4473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B1F9A9A-AAE6-4922-B2BA-2F5AD9D41A25}" type="VALUE">
                      <a:rPr lang="en-US" altLang="ko-KR"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8AE8-43DC-8E6D-25C8D7C447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0.08% 이하</c:v>
                </c:pt>
                <c:pt idx="1">
                  <c:v>0.08 % 초과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E8-43DC-8E6D-25C8D7C4473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5"/>
        <c:gapDepth val="322"/>
        <c:shape val="box"/>
        <c:axId val="-461732720"/>
        <c:axId val="-461726192"/>
        <c:axId val="0"/>
      </c:bar3DChart>
      <c:catAx>
        <c:axId val="-4617327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461726192"/>
        <c:crosses val="autoZero"/>
        <c:auto val="1"/>
        <c:lblAlgn val="ctr"/>
        <c:lblOffset val="100"/>
        <c:noMultiLvlLbl val="0"/>
      </c:catAx>
      <c:valAx>
        <c:axId val="-461726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73272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87EB-4B3F-875D-028F946D8769}"/>
              </c:ext>
            </c:extLst>
          </c:dPt>
          <c:dPt>
            <c:idx val="1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87EB-4B3F-875D-028F946D8769}"/>
              </c:ext>
            </c:extLst>
          </c:dPt>
          <c:dLbls>
            <c:dLbl>
              <c:idx val="0"/>
              <c:layout>
                <c:manualLayout>
                  <c:x val="4.8345308245967687E-2"/>
                  <c:y val="-3.018429626364389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AA5532EB-4B5F-416E-9BC3-10B47CB70BD7}" type="VALUE">
                      <a:rPr lang="en-US" altLang="ko-KR" smtClean="0">
                        <a:ln>
                          <a:noFill/>
                        </a:ln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>
                          <a:ln>
                            <a:noFill/>
                          </a:ln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r>
                      <a:rPr lang="en-US" altLang="ko-KR" dirty="0">
                        <a:ln>
                          <a:noFill/>
                        </a:ln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7EB-4B3F-875D-028F946D8769}"/>
                </c:ext>
              </c:extLst>
            </c:dLbl>
            <c:dLbl>
              <c:idx val="1"/>
              <c:layout>
                <c:manualLayout>
                  <c:x val="4.2783357971954761E-2"/>
                  <c:y val="8.73545814208243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0" i="0" u="none" strike="noStrike" kern="1200" baseline="0">
                        <a:ln>
                          <a:noFill/>
                        </a:ln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r>
                      <a:rPr lang="en-US" altLang="ko-KR" sz="2800" dirty="0">
                        <a:ln>
                          <a:noFill/>
                        </a:ln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15.5%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ln>
                        <a:noFill/>
                      </a:ln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673304260979686"/>
                      <c:h val="0.3472109731262935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87EB-4B3F-875D-028F946D87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85% 이하</c:v>
                </c:pt>
                <c:pt idx="1">
                  <c:v>85% 초과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2.6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EB-4B3F-875D-028F946D876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5"/>
        <c:shape val="box"/>
        <c:axId val="-461989024"/>
        <c:axId val="-461980864"/>
        <c:axId val="-178748704"/>
      </c:bar3DChart>
      <c:catAx>
        <c:axId val="-4619890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61980864"/>
        <c:crosses val="autoZero"/>
        <c:auto val="1"/>
        <c:lblAlgn val="ctr"/>
        <c:lblOffset val="100"/>
        <c:noMultiLvlLbl val="0"/>
      </c:catAx>
      <c:valAx>
        <c:axId val="-461980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989024"/>
        <c:crosses val="autoZero"/>
        <c:crossBetween val="between"/>
      </c:valAx>
      <c:serAx>
        <c:axId val="-178748704"/>
        <c:scaling>
          <c:orientation val="minMax"/>
        </c:scaling>
        <c:delete val="1"/>
        <c:axPos val="b"/>
        <c:majorTickMark val="none"/>
        <c:minorTickMark val="none"/>
        <c:tickLblPos val="nextTo"/>
        <c:crossAx val="-461980864"/>
        <c:crosses val="autoZero"/>
      </c:ser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073F-4828-B87E-197B6757EC72}"/>
              </c:ext>
            </c:extLst>
          </c:dPt>
          <c:dPt>
            <c:idx val="1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073F-4828-B87E-197B6757EC72}"/>
              </c:ext>
            </c:extLst>
          </c:dPt>
          <c:dLbls>
            <c:dLbl>
              <c:idx val="0"/>
              <c:layout>
                <c:manualLayout>
                  <c:x val="2.0394864740944478E-2"/>
                  <c:y val="-3.018437038847698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AA5532EB-4B5F-416E-9BC3-10B47CB70BD7}" type="VALUE">
                      <a:rPr lang="en-US" altLang="ko-KR" smtClean="0">
                        <a:ln>
                          <a:noFill/>
                        </a:ln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>
                          <a:ln>
                            <a:noFill/>
                          </a:ln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r>
                      <a:rPr lang="en-US" altLang="ko-KR" dirty="0">
                        <a:ln>
                          <a:noFill/>
                        </a:ln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73F-4828-B87E-197B6757EC72}"/>
                </c:ext>
              </c:extLst>
            </c:dLbl>
            <c:dLbl>
              <c:idx val="1"/>
              <c:layout>
                <c:manualLayout>
                  <c:x val="3.8124988537368093E-2"/>
                  <c:y val="7.29824728174764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0" i="0" u="none" strike="noStrike" kern="1200" baseline="0">
                        <a:ln>
                          <a:noFill/>
                        </a:ln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r>
                      <a:rPr lang="en-US" altLang="ko-KR" sz="2800" dirty="0">
                        <a:ln>
                          <a:noFill/>
                        </a:ln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1.96%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ln>
                        <a:noFill/>
                      </a:ln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673304260979686"/>
                      <c:h val="0.3472109731262935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073F-4828-B87E-197B6757EC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85% 이하</c:v>
                </c:pt>
                <c:pt idx="1">
                  <c:v>85% 초과</c:v>
                </c:pt>
              </c:strCache>
            </c:strRef>
          </c:cat>
          <c:val>
            <c:numRef>
              <c:f>Sheet1!$B$2:$B$3</c:f>
              <c:numCache>
                <c:formatCode>0.00_);[Red]\(0.00\)</c:formatCode>
                <c:ptCount val="2"/>
                <c:pt idx="0">
                  <c:v>8.9</c:v>
                </c:pt>
                <c:pt idx="1">
                  <c:v>1.96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3F-4828-B87E-197B6757EC7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5"/>
        <c:shape val="box"/>
        <c:axId val="-461989024"/>
        <c:axId val="-461980864"/>
        <c:axId val="-178748704"/>
      </c:bar3DChart>
      <c:catAx>
        <c:axId val="-4619890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461980864"/>
        <c:crosses val="autoZero"/>
        <c:auto val="1"/>
        <c:lblAlgn val="ctr"/>
        <c:lblOffset val="100"/>
        <c:noMultiLvlLbl val="0"/>
      </c:catAx>
      <c:valAx>
        <c:axId val="-461980864"/>
        <c:scaling>
          <c:orientation val="minMax"/>
        </c:scaling>
        <c:delete val="1"/>
        <c:axPos val="l"/>
        <c:numFmt formatCode="0.00_);[Red]\(0.00\)" sourceLinked="1"/>
        <c:majorTickMark val="none"/>
        <c:minorTickMark val="none"/>
        <c:tickLblPos val="nextTo"/>
        <c:crossAx val="-461989024"/>
        <c:crosses val="autoZero"/>
        <c:crossBetween val="between"/>
      </c:valAx>
      <c:serAx>
        <c:axId val="-178748704"/>
        <c:scaling>
          <c:orientation val="minMax"/>
        </c:scaling>
        <c:delete val="1"/>
        <c:axPos val="b"/>
        <c:majorTickMark val="none"/>
        <c:minorTickMark val="none"/>
        <c:tickLblPos val="nextTo"/>
        <c:crossAx val="-461980864"/>
        <c:crosses val="autoZero"/>
      </c:ser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25"/>
          <c:y val="0.15883078067985401"/>
          <c:w val="0.85729166666666667"/>
          <c:h val="0.7447133666218552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D895-4981-8880-79AD1714985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D895-4981-8880-79AD1714985F}"/>
              </c:ext>
            </c:extLst>
          </c:dPt>
          <c:dPt>
            <c:idx val="2"/>
            <c:invertIfNegative val="0"/>
            <c:bubble3D val="0"/>
            <c:spPr>
              <a:solidFill>
                <a:srgbClr val="235FA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D895-4981-8880-79AD1714985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59CEBE1D-AE7B-4557-AC90-86C9BCA197CC}" type="VALUE">
                      <a:rPr lang="en-US" altLang="ko-KR" smtClean="0"/>
                      <a:pPr>
                        <a:defRPr sz="32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895-4981-8880-79AD1714985F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A708E682-4435-43A7-AEB8-891EEA9A736A}" type="VALUE">
                      <a:rPr lang="en-US" altLang="ko-KR" smtClean="0"/>
                      <a:pPr>
                        <a:defRPr sz="32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895-4981-8880-79AD1714985F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4800" b="0" i="0" u="none" strike="noStrike" kern="1200" baseline="0">
                        <a:solidFill>
                          <a:srgbClr val="235F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fld id="{C26FCD14-AD92-4124-8658-4A26DD83194F}" type="VALUE">
                      <a:rPr lang="en-US" altLang="ko-KR" smtClean="0">
                        <a:solidFill>
                          <a:srgbClr val="235FA0"/>
                        </a:solidFill>
                      </a:rPr>
                      <a:pPr>
                        <a:defRPr sz="4800">
                          <a:solidFill>
                            <a:srgbClr val="235F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[값]</a:t>
                    </a:fld>
                    <a:r>
                      <a:rPr lang="ko-KR" altLang="en-US" dirty="0">
                        <a:solidFill>
                          <a:srgbClr val="235FA0"/>
                        </a:solidFill>
                      </a:rPr>
                      <a:t>억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4800" b="0" i="0" u="none" strike="noStrike" kern="1200" baseline="0">
                      <a:solidFill>
                        <a:srgbClr val="235F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32729468599034"/>
                      <c:h val="0.1583165599268069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895-4981-8880-79AD171498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24년 1-8월</c:v>
                </c:pt>
                <c:pt idx="1">
                  <c:v>25년 1-8월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6-D895-4981-8880-79AD171498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내수</c:v>
                </c:pt>
              </c:strCache>
            </c:strRef>
          </c:tx>
          <c:spPr>
            <a:solidFill>
              <a:srgbClr val="4C82B4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4886815392214654E-2"/>
                  <c:y val="-7.5575751264704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95-4981-8880-79AD1714985F}"/>
                </c:ext>
              </c:extLst>
            </c:dLbl>
            <c:dLbl>
              <c:idx val="1"/>
              <c:layout>
                <c:manualLayout>
                  <c:x val="2.292768453040479E-2"/>
                  <c:y val="-1.63559211012502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895-4981-8880-79AD171498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2"/>
                <c:pt idx="0">
                  <c:v>24년 1-8월</c:v>
                </c:pt>
                <c:pt idx="1">
                  <c:v>25년 1-8월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237905</c:v>
                </c:pt>
                <c:pt idx="1">
                  <c:v>233955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895-4981-8880-79AD1714985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24년 1-8월</c:v>
                </c:pt>
                <c:pt idx="1">
                  <c:v>25년 1-8월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A-D895-4981-8880-79AD1714985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gapDepth val="0"/>
        <c:shape val="box"/>
        <c:axId val="767126944"/>
        <c:axId val="767141728"/>
        <c:axId val="0"/>
      </c:bar3DChart>
      <c:catAx>
        <c:axId val="767126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67141728"/>
        <c:crosses val="autoZero"/>
        <c:auto val="1"/>
        <c:lblAlgn val="ctr"/>
        <c:lblOffset val="100"/>
        <c:noMultiLvlLbl val="0"/>
      </c:catAx>
      <c:valAx>
        <c:axId val="76714172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6712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코트라 볼드체" panose="02020603020101020101" pitchFamily="18" charset="-127"/>
          <a:ea typeface="코트라 볼드체" panose="02020603020101020101" pitchFamily="18" charset="-127"/>
          <a:cs typeface="코트라 볼드체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3"/>
              <c:layout>
                <c:manualLayout>
                  <c:x val="1.64246020881487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368-4820-B4F4-2AA62FA1FA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22609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LightGBM</c:v>
                </c:pt>
                <c:pt idx="1">
                  <c:v>RandomForest</c:v>
                </c:pt>
                <c:pt idx="2">
                  <c:v>XGBoost</c:v>
                </c:pt>
                <c:pt idx="3">
                  <c:v>DecisionTree</c:v>
                </c:pt>
              </c:strCache>
            </c:strRef>
          </c:cat>
          <c:val>
            <c:numRef>
              <c:f>Sheet1!$B$2:$B$5</c:f>
              <c:numCache>
                <c:formatCode>0.00_);[Red]\(0.00\)</c:formatCode>
                <c:ptCount val="4"/>
                <c:pt idx="0">
                  <c:v>40.739999999999995</c:v>
                </c:pt>
                <c:pt idx="1">
                  <c:v>35.979999999999997</c:v>
                </c:pt>
                <c:pt idx="2">
                  <c:v>29.1</c:v>
                </c:pt>
                <c:pt idx="3">
                  <c:v>48.68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9-41E9-8D97-BFC6D750A4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F1score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1.313968167051912E-2"/>
                  <c:y val="-8.34012290845697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368-4820-B4F4-2AA62FA1FA75}"/>
                </c:ext>
              </c:extLst>
            </c:dLbl>
            <c:dLbl>
              <c:idx val="1"/>
              <c:layout>
                <c:manualLayout>
                  <c:x val="9.8547612528893398E-3"/>
                  <c:y val="-2.78004096948567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368-4820-B4F4-2AA62FA1FA75}"/>
                </c:ext>
              </c:extLst>
            </c:dLbl>
            <c:dLbl>
              <c:idx val="2"/>
              <c:layout>
                <c:manualLayout>
                  <c:x val="1.31396816705191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368-4820-B4F4-2AA62FA1FA75}"/>
                </c:ext>
              </c:extLst>
            </c:dLbl>
            <c:dLbl>
              <c:idx val="3"/>
              <c:layout>
                <c:manualLayout>
                  <c:x val="3.2849204176297678E-2"/>
                  <c:y val="-1.0193365800149186E-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368-4820-B4F4-2AA62FA1FA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D99694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LightGBM</c:v>
                </c:pt>
                <c:pt idx="1">
                  <c:v>RandomForest</c:v>
                </c:pt>
                <c:pt idx="2">
                  <c:v>XGBoost</c:v>
                </c:pt>
                <c:pt idx="3">
                  <c:v>DecisionTree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43.5</c:v>
                </c:pt>
                <c:pt idx="1">
                  <c:v>42.24</c:v>
                </c:pt>
                <c:pt idx="2">
                  <c:v>39.1</c:v>
                </c:pt>
                <c:pt idx="3">
                  <c:v>12.69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19-41E9-8D97-BFC6D750A4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20583983"/>
        <c:axId val="1027247951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AUC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9.8547612528893692E-3"/>
                  <c:y val="-2.78004096948565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CD7-40B2-803B-2DACE0568D6B}"/>
                </c:ext>
              </c:extLst>
            </c:dLbl>
            <c:dLbl>
              <c:idx val="1"/>
              <c:layout>
                <c:manualLayout>
                  <c:x val="-4.9273806264446699E-3"/>
                  <c:y val="-3.89205735727992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CD7-40B2-803B-2DACE0568D6B}"/>
                </c:ext>
              </c:extLst>
            </c:dLbl>
            <c:dLbl>
              <c:idx val="2"/>
              <c:layout>
                <c:manualLayout>
                  <c:x val="1.4782141879334009E-2"/>
                  <c:y val="-3.05804506643422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D7-40B2-803B-2DACE0568D6B}"/>
                </c:ext>
              </c:extLst>
            </c:dLbl>
            <c:dLbl>
              <c:idx val="3"/>
              <c:layout>
                <c:manualLayout>
                  <c:x val="3.2849204176297799E-3"/>
                  <c:y val="-5.56008193897134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CD7-40B2-803B-2DACE0568D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9BBB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LightGBM</c:v>
                </c:pt>
                <c:pt idx="1">
                  <c:v>RandomForest</c:v>
                </c:pt>
                <c:pt idx="2">
                  <c:v>XGBoost</c:v>
                </c:pt>
                <c:pt idx="3">
                  <c:v>DecisionTree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88.47</c:v>
                </c:pt>
                <c:pt idx="1">
                  <c:v>89.35</c:v>
                </c:pt>
                <c:pt idx="2">
                  <c:v>89.02</c:v>
                </c:pt>
                <c:pt idx="3">
                  <c:v>70.760000000000005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D7-40B2-803B-2DACE0568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1631520"/>
        <c:axId val="781633920"/>
      </c:lineChart>
      <c:catAx>
        <c:axId val="1420583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endParaRPr lang="ko-KR"/>
          </a:p>
        </c:txPr>
        <c:crossAx val="1027247951"/>
        <c:crosses val="autoZero"/>
        <c:auto val="1"/>
        <c:lblAlgn val="ctr"/>
        <c:lblOffset val="100"/>
        <c:noMultiLvlLbl val="0"/>
      </c:catAx>
      <c:valAx>
        <c:axId val="1027247951"/>
        <c:scaling>
          <c:orientation val="minMax"/>
        </c:scaling>
        <c:delete val="0"/>
        <c:axPos val="l"/>
        <c:numFmt formatCode="0.00_);[Red]\(0.00\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1420583983"/>
        <c:crosses val="autoZero"/>
        <c:crossBetween val="between"/>
      </c:valAx>
      <c:valAx>
        <c:axId val="78163392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781631520"/>
        <c:crosses val="max"/>
        <c:crossBetween val="between"/>
      </c:valAx>
      <c:catAx>
        <c:axId val="7816315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816339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50221277694748"/>
          <c:y val="5.5098059019669125E-2"/>
          <c:w val="0.82271868435118778"/>
          <c:h val="0.8487670761069842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</c:spPr>
          <c:dPt>
            <c:idx val="0"/>
            <c:bubble3D val="0"/>
            <c:spPr>
              <a:solidFill>
                <a:srgbClr val="22609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0-4480-9054-7A7AC5876996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0-4480-9054-7A7AC5876996}"/>
              </c:ext>
            </c:extLst>
          </c:dPt>
          <c:dPt>
            <c:idx val="2"/>
            <c:bubble3D val="0"/>
            <c:spPr>
              <a:solidFill>
                <a:srgbClr val="22609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2E0-4480-9054-7A7AC5876996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2E0-4480-9054-7A7AC587699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4.5197166410509845E-2"/>
          <c:w val="0.96636085626911317"/>
          <c:h val="0.8466259662822021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2.4235486688344781E-2"/>
                  <c:y val="-3.1546592328247892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102,790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54C4-456E-B966-19BA592AED48}"/>
                </c:ext>
              </c:extLst>
            </c:dLbl>
            <c:dLbl>
              <c:idx val="1"/>
              <c:layout>
                <c:manualLayout>
                  <c:x val="1.9418992867007302E-2"/>
                  <c:y val="-2.8876465912523276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103,162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4C4-456E-B966-19BA592AED48}"/>
                </c:ext>
              </c:extLst>
            </c:dLbl>
            <c:dLbl>
              <c:idx val="2"/>
              <c:layout>
                <c:manualLayout>
                  <c:x val="2.1005379223784901E-2"/>
                  <c:y val="-3.915918190414263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sng" strike="noStrike" kern="1200" baseline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r>
                      <a:rPr lang="en-US" altLang="ko-KR" u="sng" baseline="0" dirty="0"/>
                      <a:t>106,000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sng" strike="noStrike" kern="1200" baseline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4C4-456E-B966-19BA592AED48}"/>
                </c:ext>
              </c:extLst>
            </c:dLbl>
            <c:dLbl>
              <c:idx val="3"/>
              <c:layout>
                <c:manualLayout>
                  <c:x val="3.6697247706421909E-2"/>
                  <c:y val="-4.8210310837877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4C4-456E-B966-19BA592AED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2024</c:v>
                </c:pt>
                <c:pt idx="1">
                  <c:v>2025</c:v>
                </c:pt>
                <c:pt idx="2">
                  <c:v>2026.E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103</c:v>
                </c:pt>
                <c:pt idx="1">
                  <c:v>104</c:v>
                </c:pt>
                <c:pt idx="2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C4-456E-B966-19BA592AED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2016286144"/>
        <c:axId val="-2016285600"/>
        <c:axId val="-1653498640"/>
      </c:bar3DChart>
      <c:catAx>
        <c:axId val="-2016286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16285600"/>
        <c:crosses val="autoZero"/>
        <c:auto val="1"/>
        <c:lblAlgn val="ctr"/>
        <c:lblOffset val="100"/>
        <c:noMultiLvlLbl val="0"/>
      </c:catAx>
      <c:valAx>
        <c:axId val="-201628560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-2016286144"/>
        <c:crosses val="autoZero"/>
        <c:crossBetween val="between"/>
      </c:valAx>
      <c:serAx>
        <c:axId val="-1653498640"/>
        <c:scaling>
          <c:orientation val="minMax"/>
        </c:scaling>
        <c:delete val="1"/>
        <c:axPos val="b"/>
        <c:majorTickMark val="none"/>
        <c:minorTickMark val="none"/>
        <c:tickLblPos val="nextTo"/>
        <c:crossAx val="-2016285600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50221277694748"/>
          <c:y val="5.5098059019669125E-2"/>
          <c:w val="0.82271868435118778"/>
          <c:h val="0.8487670761069842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2609F"/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22609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0-4480-9054-7A7AC5876996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0-4480-9054-7A7AC5876996}"/>
              </c:ext>
            </c:extLst>
          </c:dPt>
          <c:dPt>
            <c:idx val="2"/>
            <c:bubble3D val="0"/>
            <c:spPr>
              <a:solidFill>
                <a:srgbClr val="22609F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E0-4480-9054-7A7AC5876996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99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2E0-4480-9054-7A7AC587699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3B67C6E-535C-4DDE-BCEF-7AB7222A8F1C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ADD-4D62-BA39-B187C020A96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D344E13-8592-493A-AB5B-44262F88383C}" type="VALUE">
                      <a:rPr lang="en-US" altLang="ko-KR" smtClean="0"/>
                      <a:pPr/>
                      <a:t>[값]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ADD-4D62-BA39-B187C020A96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46D6166-6A2C-4142-8814-0745733B7955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.0%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ADD-4D62-BA39-B187C020A96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FBDB50E-71B5-421C-94E0-1E544B52E982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.0%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ADD-4D62-BA39-B187C020A96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62B6021-5A6F-49BC-A6B5-A17F5C0E6271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ADD-4D62-BA39-B187C020A9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142 ~ 177</c:v>
                </c:pt>
                <c:pt idx="1">
                  <c:v>177 ~ 185</c:v>
                </c:pt>
                <c:pt idx="2">
                  <c:v>185 ~ 194</c:v>
                </c:pt>
                <c:pt idx="3">
                  <c:v>194 ~ 208</c:v>
                </c:pt>
                <c:pt idx="4">
                  <c:v>208 ~ 498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2.7</c:v>
                </c:pt>
                <c:pt idx="1">
                  <c:v>3.7</c:v>
                </c:pt>
                <c:pt idx="2">
                  <c:v>3</c:v>
                </c:pt>
                <c:pt idx="3">
                  <c:v>4</c:v>
                </c:pt>
                <c:pt idx="4">
                  <c:v>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DD-4D62-BA39-B187C020A9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 w="34925">
              <a:solidFill>
                <a:schemeClr val="accent1">
                  <a:lumMod val="75000"/>
                </a:schemeClr>
              </a:solidFill>
            </a:ln>
            <a:effectLst/>
            <a:sp3d contourW="349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142 ~ 177</c:v>
                </c:pt>
                <c:pt idx="1">
                  <c:v>177 ~ 185</c:v>
                </c:pt>
                <c:pt idx="2">
                  <c:v>185 ~ 194</c:v>
                </c:pt>
                <c:pt idx="3">
                  <c:v>194 ~ 208</c:v>
                </c:pt>
                <c:pt idx="4">
                  <c:v>208 ~ 498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6ADD-4D62-BA39-B187C020A9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0"/>
        <c:shape val="box"/>
        <c:axId val="-179774784"/>
        <c:axId val="-179786208"/>
        <c:axId val="540690288"/>
      </c:bar3DChart>
      <c:catAx>
        <c:axId val="-17977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-179786208"/>
        <c:crosses val="autoZero"/>
        <c:auto val="1"/>
        <c:lblAlgn val="ctr"/>
        <c:lblOffset val="100"/>
        <c:noMultiLvlLbl val="0"/>
      </c:catAx>
      <c:valAx>
        <c:axId val="-179786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9774784"/>
        <c:crosses val="autoZero"/>
        <c:crossBetween val="between"/>
      </c:valAx>
      <c:serAx>
        <c:axId val="540690288"/>
        <c:scaling>
          <c:orientation val="minMax"/>
        </c:scaling>
        <c:delete val="1"/>
        <c:axPos val="b"/>
        <c:majorTickMark val="out"/>
        <c:minorTickMark val="none"/>
        <c:tickLblPos val="nextTo"/>
        <c:crossAx val="-179786208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불량률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DBED11B-51DC-4734-9020-F36AF24D50FC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108-4FC1-8875-588092EB066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74DAAF6-A276-403A-BB7E-EFADCEE35FCE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108-4FC1-8875-588092EB066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A609CB0-B76A-4EAE-B8EA-971F5AC00C18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108-4FC1-8875-588092EB066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DACF98B-1C32-4807-BB4F-B7FF8AE73F7E}" type="VALUE">
                      <a:rPr lang="en-US" altLang="ko-KR" smtClean="0"/>
                      <a:pPr/>
                      <a:t>[값]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108-4FC1-8875-588092EB066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BD073A73-5EA4-4C30-B372-061CE5E8F9E4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3108-4FC1-8875-588092EB06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ln>
                      <a:solidFill>
                        <a:schemeClr val="tx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142 ~ 177</c:v>
                </c:pt>
                <c:pt idx="1">
                  <c:v>177 ~ 185</c:v>
                </c:pt>
                <c:pt idx="2">
                  <c:v>185 ~ 194</c:v>
                </c:pt>
                <c:pt idx="3">
                  <c:v>194 ~ 208</c:v>
                </c:pt>
                <c:pt idx="4">
                  <c:v>208 ~ 498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2.8</c:v>
                </c:pt>
                <c:pt idx="1">
                  <c:v>2.4</c:v>
                </c:pt>
                <c:pt idx="2">
                  <c:v>2.6</c:v>
                </c:pt>
                <c:pt idx="3">
                  <c:v>3.6</c:v>
                </c:pt>
                <c:pt idx="4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08-4FC1-8875-588092EB06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 w="34925">
              <a:solidFill>
                <a:schemeClr val="accent1">
                  <a:lumMod val="75000"/>
                </a:schemeClr>
              </a:solidFill>
            </a:ln>
            <a:effectLst/>
            <a:sp3d contourW="349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142 ~ 177</c:v>
                </c:pt>
                <c:pt idx="1">
                  <c:v>177 ~ 185</c:v>
                </c:pt>
                <c:pt idx="2">
                  <c:v>185 ~ 194</c:v>
                </c:pt>
                <c:pt idx="3">
                  <c:v>194 ~ 208</c:v>
                </c:pt>
                <c:pt idx="4">
                  <c:v>208 ~ 498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3108-4FC1-8875-588092EB06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3"/>
        <c:shape val="box"/>
        <c:axId val="-179778592"/>
        <c:axId val="-179791104"/>
        <c:axId val="0"/>
      </c:bar3DChart>
      <c:catAx>
        <c:axId val="-17977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ln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-179791104"/>
        <c:crosses val="autoZero"/>
        <c:auto val="1"/>
        <c:lblAlgn val="ctr"/>
        <c:lblOffset val="100"/>
        <c:noMultiLvlLbl val="0"/>
      </c:catAx>
      <c:valAx>
        <c:axId val="-179791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9778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1873805817015027E-2"/>
          <c:y val="7.7264230923921373E-2"/>
          <c:w val="0.94810534355228393"/>
          <c:h val="0.6890114786556177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B63-446F-83BD-D4B322E1D849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4B63-446F-83BD-D4B322E1D84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2B683A8-EB3E-4E4C-BDA3-9C0EDDF618FB}" type="VALUE">
                      <a:rPr lang="en-US" altLang="ko-KR" sz="1400" b="0" i="0" u="none" strike="noStrike" kern="1200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altLang="ko-KR" sz="1400" b="0" i="0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B63-446F-83BD-D4B322E1D84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B63-446F-83BD-D4B322E1D849}"/>
                </c:ext>
              </c:extLst>
            </c:dLbl>
            <c:dLbl>
              <c:idx val="2"/>
              <c:layout>
                <c:manualLayout>
                  <c:x val="2.0308219119067043E-2"/>
                  <c:y val="-8.9405329236147101E-3"/>
                </c:manualLayout>
              </c:layout>
              <c:tx>
                <c:rich>
                  <a:bodyPr/>
                  <a:lstStyle/>
                  <a:p>
                    <a:fld id="{2C61EAC2-721C-48EE-93CA-9ED3816E0F3C}" type="VALUE">
                      <a:rPr lang="en-US" altLang="ko-KR" sz="14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B63-446F-83BD-D4B322E1D84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9AAA37D-36EE-4D3F-A3D8-FEDFDF16DD59}" type="VALUE">
                      <a:rPr lang="en-US" altLang="ko-KR" sz="1197" b="0" i="0" u="none" strike="noStrike" kern="1200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B63-446F-83BD-D4B322E1D84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B1F9A9A-AAE6-4922-B2BA-2F5AD9D41A25}" type="VALUE">
                      <a:rPr lang="en-US" altLang="ko-KR"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4B63-446F-83BD-D4B322E1D8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1"/>
                <c:pt idx="0">
                  <c:v>PRE 구간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B63-446F-83BD-D4B322E1D8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7021804567855826E-2"/>
                  <c:y val="-4.5934207747039234E-3"/>
                </c:manualLayout>
              </c:layout>
              <c:tx>
                <c:rich>
                  <a:bodyPr/>
                  <a:lstStyle/>
                  <a:p>
                    <a:fld id="{272A3982-9CF3-47F8-A72E-3A6585933408}" type="VALUE">
                      <a:rPr lang="en-US" altLang="ko-KR" smtClean="0"/>
                      <a:pPr/>
                      <a:t>[값]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4B63-446F-83BD-D4B322E1D849}"/>
                </c:ext>
              </c:extLst>
            </c:dLbl>
            <c:dLbl>
              <c:idx val="1"/>
              <c:layout>
                <c:manualLayout>
                  <c:x val="2.9180236402038557E-2"/>
                  <c:y val="1.3780262324111728E-2"/>
                </c:manualLayout>
              </c:layout>
              <c:tx>
                <c:rich>
                  <a:bodyPr/>
                  <a:lstStyle/>
                  <a:p>
                    <a:fld id="{6C19670F-1A06-4DF2-A5C1-C80A8141B418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4B63-446F-83BD-D4B322E1D84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CE0143C-A798-471A-9D62-8FCA573C0E4E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4B63-446F-83BD-D4B322E1D8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22609F"/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1"/>
                <c:pt idx="0">
                  <c:v>PRE 구간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B63-446F-83BD-D4B322E1D84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179783488"/>
        <c:axId val="-179787840"/>
        <c:axId val="0"/>
      </c:bar3DChart>
      <c:catAx>
        <c:axId val="-179783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79787840"/>
        <c:crosses val="autoZero"/>
        <c:auto val="1"/>
        <c:lblAlgn val="ctr"/>
        <c:lblOffset val="100"/>
        <c:noMultiLvlLbl val="0"/>
      </c:catAx>
      <c:valAx>
        <c:axId val="-179787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978348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4578746716505378E-2"/>
          <c:y val="0"/>
          <c:w val="0.94810534355228393"/>
          <c:h val="0.6890114786556177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215A-4685-9E79-CF269A230052}"/>
              </c:ext>
            </c:extLst>
          </c:dPt>
          <c:dPt>
            <c:idx val="2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215A-4685-9E79-CF269A23005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2B683A8-EB3E-4E4C-BDA3-9C0EDDF618FB}" type="VALUE">
                      <a:rPr lang="en-US" altLang="ko-KR" sz="1400" b="0" i="0" u="none" strike="noStrike" kern="1200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altLang="ko-KR" sz="1400" b="0" i="0" u="none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215A-4685-9E79-CF269A23005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5A-4685-9E79-CF269A230052}"/>
                </c:ext>
              </c:extLst>
            </c:dLbl>
            <c:dLbl>
              <c:idx val="2"/>
              <c:layout>
                <c:manualLayout>
                  <c:x val="2.0308219119066957E-2"/>
                  <c:y val="6.223023515435120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2C61EAC2-721C-48EE-93CA-9ED3816E0F3C}" type="VALUE">
                      <a:rPr lang="en-US" altLang="ko-KR" sz="1600" smtClean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600">
                          <a:solidFill>
                            <a:srgbClr val="22609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r>
                      <a:rPr lang="en-US" sz="1600" dirty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22609F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15A-4685-9E79-CF269A23005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9AAA37D-36EE-4D3F-A3D8-FEDFDF16DD59}" type="VALUE">
                      <a:rPr lang="en-US" altLang="ko-KR" sz="1197" b="0" i="0" u="none" strike="noStrike" kern="1200" baseline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15A-4685-9E79-CF269A23005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8B1F9A9A-AAE6-4922-B2BA-2F5AD9D41A25}" type="VALUE">
                      <a:rPr lang="en-US" altLang="ko-KR"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215A-4685-9E79-CF269A2300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1"/>
                <c:pt idx="0">
                  <c:v>PRE 구간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15A-4685-9E79-CF269A2300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7021804567855826E-2"/>
                  <c:y val="-4.5934207747039234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0" i="0" u="none" strike="noStrike" kern="1200" baseline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fld id="{272A3982-9CF3-47F8-A72E-3A6585933408}" type="VALUE">
                      <a:rPr lang="en-US" altLang="ko-KR" sz="2800" smtClean="0"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>
                        <a:defRPr sz="2800">
                          <a:solidFill>
                            <a:srgbClr val="22609F"/>
                          </a:solidFill>
                          <a:latin typeface="코트라 볼드체" panose="02020603020101020101" pitchFamily="18" charset="-127"/>
                          <a:ea typeface="코트라 볼드체" panose="02020603020101020101" pitchFamily="18" charset="-127"/>
                          <a:cs typeface="코트라 볼드체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2800" dirty="0"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215A-4685-9E79-CF269A230052}"/>
                </c:ext>
              </c:extLst>
            </c:dLbl>
            <c:dLbl>
              <c:idx val="1"/>
              <c:layout>
                <c:manualLayout>
                  <c:x val="2.9180236402038557E-2"/>
                  <c:y val="1.3780262324111728E-2"/>
                </c:manualLayout>
              </c:layout>
              <c:tx>
                <c:rich>
                  <a:bodyPr/>
                  <a:lstStyle/>
                  <a:p>
                    <a:fld id="{6C19670F-1A06-4DF2-A5C1-C80A8141B418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215A-4685-9E79-CF269A23005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CE0143C-A798-471A-9D62-8FCA573C0E4E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215A-4685-9E79-CF269A2300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22609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1"/>
                <c:pt idx="0">
                  <c:v>PRE 구간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15A-4685-9E79-CF269A23005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170584688"/>
        <c:axId val="-170584144"/>
        <c:axId val="0"/>
      </c:bar3DChart>
      <c:catAx>
        <c:axId val="-1705846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70584144"/>
        <c:crosses val="autoZero"/>
        <c:auto val="1"/>
        <c:lblAlgn val="ctr"/>
        <c:lblOffset val="100"/>
        <c:noMultiLvlLbl val="0"/>
      </c:catAx>
      <c:valAx>
        <c:axId val="-170584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058468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7561308252754712E-2"/>
          <c:y val="0"/>
          <c:w val="0.94243869174724526"/>
          <c:h val="0.7345129279276736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불량(단위:%)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ED3F-4CF2-8665-1988BFBC80E2}"/>
              </c:ext>
            </c:extLst>
          </c:dPt>
          <c:dLbls>
            <c:dLbl>
              <c:idx val="0"/>
              <c:layout>
                <c:manualLayout>
                  <c:x val="3.4702348103746519E-2"/>
                  <c:y val="-6.3761423110812232E-2"/>
                </c:manualLayout>
              </c:layout>
              <c:tx>
                <c:rich>
                  <a:bodyPr/>
                  <a:lstStyle/>
                  <a:p>
                    <a:fld id="{309476A0-6282-419D-B670-CF17E14E590E}" type="VALUE">
                      <a:rPr lang="en-US" altLang="ko-KR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altLang="ko-KR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D3F-4CF2-8665-1988BFBC80E2}"/>
                </c:ext>
              </c:extLst>
            </c:dLbl>
            <c:dLbl>
              <c:idx val="1"/>
              <c:layout>
                <c:manualLayout>
                  <c:x val="4.8664312753290855E-2"/>
                  <c:y val="-5.152588377824992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1A487A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fld id="{FCDAA7FA-D465-4A3B-A725-44DA24948B1C}" type="VALUE">
                      <a:rPr lang="en-US" altLang="ko-KR" sz="2800" smtClean="0">
                        <a:solidFill>
                          <a:srgbClr val="1A487A"/>
                        </a:solidFill>
                      </a:rPr>
                      <a:pPr>
                        <a:defRPr sz="2800" b="1">
                          <a:solidFill>
                            <a:srgbClr val="1A487A"/>
                          </a:solidFill>
                          <a:latin typeface="코트라 볼드체" panose="02020603020101020101" pitchFamily="18" charset="-127"/>
                          <a:ea typeface="코트라 볼드체" panose="02020603020101020101" pitchFamily="18" charset="-127"/>
                          <a:cs typeface="코트라 볼드체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2800" dirty="0">
                        <a:solidFill>
                          <a:srgbClr val="1A487A"/>
                        </a:solidFill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1A487A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D3F-4CF2-8665-1988BFBC80E2}"/>
                </c:ext>
              </c:extLst>
            </c:dLbl>
            <c:dLbl>
              <c:idx val="2"/>
              <c:layout>
                <c:manualLayout>
                  <c:x val="-8.6355785837651123E-3"/>
                  <c:y val="-8.967716925188818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D3F-4CF2-8665-1988BFBC80E2}"/>
                </c:ext>
              </c:extLst>
            </c:dLbl>
            <c:dLbl>
              <c:idx val="3"/>
              <c:layout>
                <c:manualLayout>
                  <c:x val="-8.6355785837651123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D3F-4CF2-8665-1988BFBC80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4mm 이하</c:v>
                </c:pt>
                <c:pt idx="1">
                  <c:v>4mm 초과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D3F-4CF2-8665-1988BFBC80E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-461720752"/>
        <c:axId val="-461719664"/>
        <c:axId val="0"/>
      </c:bar3DChart>
      <c:catAx>
        <c:axId val="-461720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461719664"/>
        <c:crosses val="autoZero"/>
        <c:auto val="1"/>
        <c:lblAlgn val="ctr"/>
        <c:lblOffset val="100"/>
        <c:noMultiLvlLbl val="0"/>
      </c:catAx>
      <c:valAx>
        <c:axId val="-46171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72075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불량(단위:%)</c:v>
                </c:pt>
              </c:strCache>
            </c:strRef>
          </c:tx>
          <c:spPr>
            <a:solidFill>
              <a:srgbClr val="22609F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60A8-4911-91BA-CAC55C402187}"/>
              </c:ext>
            </c:extLst>
          </c:dPt>
          <c:dPt>
            <c:idx val="1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60A8-4911-91BA-CAC55C402187}"/>
              </c:ext>
            </c:extLst>
          </c:dPt>
          <c:dLbls>
            <c:dLbl>
              <c:idx val="0"/>
              <c:layout>
                <c:manualLayout>
                  <c:x val="4.6949331107250948E-2"/>
                  <c:y val="-0.2959993500613510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73F81046-A38D-4BE7-8BE6-83534F833F65}" type="VALUE">
                      <a:rPr lang="en-US" altLang="ko-KR" sz="1600" smtClean="0"/>
                      <a:pPr>
                        <a:defRPr sz="1600" b="1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r>
                      <a:rPr lang="en-US" altLang="ko-KR" sz="160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0A8-4911-91BA-CAC55C402187}"/>
                </c:ext>
              </c:extLst>
            </c:dLbl>
            <c:dLbl>
              <c:idx val="1"/>
              <c:layout>
                <c:manualLayout>
                  <c:x val="3.2497707548236186E-2"/>
                  <c:y val="-0.3456826021120862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fld id="{5FDD0FB2-6B3B-483A-B085-F169E266F8B9}" type="VALUE">
                      <a:rPr lang="en-US" altLang="ko-KR" sz="2800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>
                        <a:defRPr sz="2800" b="1">
                          <a:solidFill>
                            <a:srgbClr val="22609F"/>
                          </a:solidFill>
                          <a:latin typeface="코트라 볼드체" panose="02020603020101020101" pitchFamily="18" charset="-127"/>
                          <a:ea typeface="코트라 볼드체" panose="02020603020101020101" pitchFamily="18" charset="-127"/>
                          <a:cs typeface="코트라 볼드체" panose="02020603020101020101" pitchFamily="18" charset="-127"/>
                        </a:defRPr>
                      </a:pPr>
                      <a:t>[값]</a:t>
                    </a:fld>
                    <a:r>
                      <a:rPr lang="en-US" altLang="ko-KR" sz="28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0A8-4911-91BA-CAC55C4021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1공장</c:v>
                </c:pt>
                <c:pt idx="1">
                  <c:v>2공장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A8-4911-91BA-CAC55C4021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5"/>
        <c:shape val="box"/>
        <c:axId val="-461720752"/>
        <c:axId val="-461719664"/>
        <c:axId val="0"/>
      </c:bar3DChart>
      <c:catAx>
        <c:axId val="-461720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61719664"/>
        <c:crosses val="autoZero"/>
        <c:auto val="1"/>
        <c:lblAlgn val="ctr"/>
        <c:lblOffset val="100"/>
        <c:noMultiLvlLbl val="0"/>
      </c:catAx>
      <c:valAx>
        <c:axId val="-461719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72075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25"/>
          <c:y val="0.15883078067985401"/>
          <c:w val="0.85729166666666667"/>
          <c:h val="0.7447133666218552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E677-4EAB-BB11-BC5A70394044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E677-4EAB-BB11-BC5A7039404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E677-4EAB-BB11-BC5A70394044}"/>
              </c:ext>
            </c:extLst>
          </c:dPt>
          <c:dLbls>
            <c:dLbl>
              <c:idx val="0"/>
              <c:layout>
                <c:manualLayout>
                  <c:x val="1.1977482333213522E-2"/>
                  <c:y val="9.1491308325709064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59CEBE1D-AE7B-4557-AC90-86C9BCA197CC}" type="VALUE">
                      <a:rPr lang="en-US" altLang="ko-KR" sz="1800" smtClean="0"/>
                      <a:pPr>
                        <a:defRPr sz="18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r>
                      <a:rPr lang="en-US" altLang="ko-KR" sz="180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677-4EAB-BB11-BC5A70394044}"/>
                </c:ext>
              </c:extLst>
            </c:dLbl>
            <c:dLbl>
              <c:idx val="1"/>
              <c:layout>
                <c:manualLayout>
                  <c:x val="1.7966223499820338E-2"/>
                  <c:y val="9.1491308325709064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A708E682-4435-43A7-AEB8-891EEA9A736A}" type="VALUE">
                      <a:rPr lang="en-US" altLang="ko-KR" sz="1800" smtClean="0"/>
                      <a:pPr>
                        <a:defRPr sz="18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r>
                      <a:rPr lang="en-US" altLang="ko-KR" sz="180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677-4EAB-BB11-BC5A70394044}"/>
                </c:ext>
              </c:extLst>
            </c:dLbl>
            <c:dLbl>
              <c:idx val="2"/>
              <c:layout>
                <c:manualLayout>
                  <c:x val="1.8964386323790015E-2"/>
                  <c:y val="2.56176383715986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C26FCD14-AD92-4124-8658-4A26DD83194F}" type="VALUE">
                      <a:rPr lang="en-US" altLang="ko-KR" sz="1800" smtClean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800">
                          <a:solidFill>
                            <a:schemeClr val="tx1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r>
                      <a:rPr lang="en-US" altLang="ko-KR" sz="1800" dirty="0">
                        <a:solidFill>
                          <a:schemeClr val="tx1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effectLst/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32729468599034"/>
                      <c:h val="0.1583165599268069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677-4EAB-BB11-BC5A70394044}"/>
                </c:ext>
              </c:extLst>
            </c:dLbl>
            <c:dLbl>
              <c:idx val="3"/>
              <c:layout>
                <c:manualLayout>
                  <c:x val="1.0979358805445762E-2"/>
                  <c:y val="-1.46386093321134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200" b="0" i="0" u="none" strike="noStrike" kern="1200" baseline="0">
                        <a:solidFill>
                          <a:srgbClr val="235F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fld id="{CB2B767F-2B75-4A9B-A404-ECCA91F39CE8}" type="VALUE">
                      <a:rPr lang="en-US" altLang="ko-KR" sz="3200" smtClean="0">
                        <a:solidFill>
                          <a:srgbClr val="235F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 sz="3200">
                          <a:solidFill>
                            <a:srgbClr val="235F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[값]</a:t>
                    </a:fld>
                    <a:r>
                      <a:rPr lang="en-US" altLang="ko-KR" sz="3200">
                        <a:solidFill>
                          <a:srgbClr val="235F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200" b="0" i="0" u="none" strike="noStrike" kern="1200" baseline="0">
                      <a:solidFill>
                        <a:srgbClr val="235F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E677-4EAB-BB11-BC5A703940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</c:v>
                </c:pt>
                <c:pt idx="1">
                  <c:v>0.1</c:v>
                </c:pt>
                <c:pt idx="2">
                  <c:v>0.2</c:v>
                </c:pt>
                <c:pt idx="3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677-4EAB-BB11-BC5A703940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8-E677-4EAB-BB11-BC5A7039404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9-E677-4EAB-BB11-BC5A703940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gapDepth val="426"/>
        <c:shape val="box"/>
        <c:axId val="767126944"/>
        <c:axId val="767141728"/>
        <c:axId val="0"/>
      </c:bar3DChart>
      <c:catAx>
        <c:axId val="767126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67141728"/>
        <c:crosses val="autoZero"/>
        <c:auto val="1"/>
        <c:lblAlgn val="ctr"/>
        <c:lblOffset val="100"/>
        <c:noMultiLvlLbl val="0"/>
      </c:catAx>
      <c:valAx>
        <c:axId val="76714172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6712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코트라 볼드체" panose="02020603020101020101" pitchFamily="18" charset="-127"/>
          <a:ea typeface="코트라 볼드체" panose="02020603020101020101" pitchFamily="18" charset="-127"/>
          <a:cs typeface="코트라 볼드체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25"/>
          <c:y val="0.15883078067985401"/>
          <c:w val="0.85729166666666667"/>
          <c:h val="0.7447133666218552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C0E6-4914-9BD7-3E1C564C7EE3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C0E6-4914-9BD7-3E1C564C7EE3}"/>
              </c:ext>
            </c:extLst>
          </c:dPt>
          <c:dPt>
            <c:idx val="2"/>
            <c:invertIfNegative val="0"/>
            <c:bubble3D val="0"/>
            <c:spPr>
              <a:solidFill>
                <a:srgbClr val="235FA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C0E6-4914-9BD7-3E1C564C7EE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59CEBE1D-AE7B-4557-AC90-86C9BCA197CC}" type="VALUE">
                      <a:rPr lang="en-US" altLang="ko-KR" sz="1800" smtClean="0"/>
                      <a:pPr>
                        <a:defRPr sz="18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0E6-4914-9BD7-3E1C564C7EE3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A708E682-4435-43A7-AEB8-891EEA9A736A}" type="VALUE">
                      <a:rPr lang="en-US" altLang="ko-KR" sz="1800" smtClean="0"/>
                      <a:pPr>
                        <a:defRPr sz="18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0E6-4914-9BD7-3E1C564C7EE3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800" b="0" i="0" u="none" strike="noStrike" kern="1200" baseline="0">
                        <a:solidFill>
                          <a:srgbClr val="235F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defRPr>
                    </a:pPr>
                    <a:fld id="{C26FCD14-AD92-4124-8658-4A26DD83194F}" type="VALUE">
                      <a:rPr lang="en-US" altLang="ko-KR" sz="2800" smtClean="0">
                        <a:solidFill>
                          <a:srgbClr val="235FA0"/>
                        </a:solidFill>
                      </a:rPr>
                      <a:pPr>
                        <a:defRPr sz="2800">
                          <a:solidFill>
                            <a:srgbClr val="235F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800" b="0" i="0" u="none" strike="noStrike" kern="1200" baseline="0">
                      <a:solidFill>
                        <a:srgbClr val="235F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 alt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32729468599034"/>
                      <c:h val="0.1583165599268069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0E6-4914-9BD7-3E1C564C7E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2032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2900</c:v>
                </c:pt>
                <c:pt idx="1">
                  <c:v>3020</c:v>
                </c:pt>
                <c:pt idx="2">
                  <c:v>4480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0E6-4914-9BD7-3E1C564C7E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2032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7-C0E6-4914-9BD7-3E1C564C7E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2032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8-C0E6-4914-9BD7-3E1C564C7EE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"/>
        <c:gapDepth val="426"/>
        <c:shape val="box"/>
        <c:axId val="767126944"/>
        <c:axId val="767141728"/>
        <c:axId val="0"/>
      </c:bar3DChart>
      <c:catAx>
        <c:axId val="767126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67141728"/>
        <c:crosses val="autoZero"/>
        <c:auto val="1"/>
        <c:lblAlgn val="ctr"/>
        <c:lblOffset val="100"/>
        <c:noMultiLvlLbl val="0"/>
      </c:catAx>
      <c:valAx>
        <c:axId val="76714172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76712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코트라 볼드체" panose="02020603020101020101" pitchFamily="18" charset="-127"/>
          <a:ea typeface="코트라 볼드체" panose="02020603020101020101" pitchFamily="18" charset="-127"/>
          <a:cs typeface="코트라 볼드체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17690617317305E-3"/>
          <c:y val="0.11622367712496104"/>
          <c:w val="0.94810534355228393"/>
          <c:h val="0.6582963350208787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A0D-4E8B-B10B-1C798661FDF6}"/>
              </c:ext>
            </c:extLst>
          </c:dPt>
          <c:dPt>
            <c:idx val="2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A0D-4E8B-B10B-1C798661FDF6}"/>
              </c:ext>
            </c:extLst>
          </c:dPt>
          <c:dLbls>
            <c:dLbl>
              <c:idx val="0"/>
              <c:layout>
                <c:manualLayout>
                  <c:x val="1.1122084804145097E-2"/>
                  <c:y val="-0.19459093614488568"/>
                </c:manualLayout>
              </c:layout>
              <c:tx>
                <c:rich>
                  <a:bodyPr/>
                  <a:lstStyle/>
                  <a:p>
                    <a:fld id="{A89A5177-EEB8-4CA5-ABB7-AD5A3A1DD28B}" type="VALUE">
                      <a:rPr lang="en-US" altLang="ko-KR" sz="16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altLang="ko-KR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A0D-4E8B-B10B-1C798661FDF6}"/>
                </c:ext>
              </c:extLst>
            </c:dLbl>
            <c:dLbl>
              <c:idx val="1"/>
              <c:layout>
                <c:manualLayout>
                  <c:x val="2.7805212010362807E-2"/>
                  <c:y val="-0.25748400079358336"/>
                </c:manualLayout>
              </c:layout>
              <c:tx>
                <c:rich>
                  <a:bodyPr/>
                  <a:lstStyle/>
                  <a:p>
                    <a:fld id="{CA64B59C-DDE3-41C1-A8EA-C5A3F787C3A0}" type="VALUE">
                      <a:rPr lang="en-US" altLang="ko-KR" sz="2000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/>
                      <a:t>[값]</a:t>
                    </a:fld>
                    <a:r>
                      <a:rPr lang="en-US" altLang="ko-KR" sz="20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A0D-4E8B-B10B-1C798661FDF6}"/>
                </c:ext>
              </c:extLst>
            </c:dLbl>
            <c:dLbl>
              <c:idx val="2"/>
              <c:layout>
                <c:manualLayout>
                  <c:x val="1.1122084804145123E-2"/>
                  <c:y val="-0.27460894353038268"/>
                </c:manualLayout>
              </c:layout>
              <c:tx>
                <c:rich>
                  <a:bodyPr/>
                  <a:lstStyle/>
                  <a:p>
                    <a:fld id="{622260F9-7968-4EC7-9D95-5E9640308489}" type="VALUE">
                      <a:rPr lang="en-US" altLang="ko-KR" sz="2000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/>
                      <a:t>[값]</a:t>
                    </a:fld>
                    <a:r>
                      <a:rPr lang="en-US" altLang="ko-KR" sz="20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A0D-4E8B-B10B-1C798661FDF6}"/>
                </c:ext>
              </c:extLst>
            </c:dLbl>
            <c:dLbl>
              <c:idx val="3"/>
              <c:layout>
                <c:manualLayout>
                  <c:x val="1.1122084804145021E-2"/>
                  <c:y val="-0.2029547095438802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9CD712F-6E5B-4D43-BD34-26FEBC46E5D8}" type="VALUE">
                      <a:rPr lang="en-US" altLang="ko-KR" sz="16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600"/>
                      </a:pPr>
                      <a:t>[값]</a:t>
                    </a:fld>
                    <a:r>
                      <a:rPr lang="en-US" altLang="ko-KR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A0D-4E8B-B10B-1C798661FD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1공장</c:v>
                </c:pt>
                <c:pt idx="1">
                  <c:v>2공장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2.4</c:v>
                </c:pt>
                <c:pt idx="1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A0D-4E8B-B10B-1C798661FD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461732720"/>
        <c:axId val="-461726192"/>
        <c:axId val="0"/>
      </c:bar3DChart>
      <c:catAx>
        <c:axId val="-461732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61726192"/>
        <c:crosses val="autoZero"/>
        <c:auto val="1"/>
        <c:lblAlgn val="ctr"/>
        <c:lblOffset val="100"/>
        <c:noMultiLvlLbl val="0"/>
      </c:catAx>
      <c:valAx>
        <c:axId val="-461726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73272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176960407014582E-3"/>
          <c:y val="4.1354827976348707E-2"/>
          <c:w val="0.94810534355228393"/>
          <c:h val="0.6582963350208787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30D0-4370-84C2-DE7BBB54F4E5}"/>
              </c:ext>
            </c:extLst>
          </c:dPt>
          <c:dPt>
            <c:idx val="1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0D0-4370-84C2-DE7BBB54F4E5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0D0-4370-84C2-DE7BBB54F4E5}"/>
              </c:ext>
            </c:extLst>
          </c:dPt>
          <c:dLbls>
            <c:dLbl>
              <c:idx val="0"/>
              <c:layout>
                <c:manualLayout>
                  <c:x val="1.1122084804145123E-2"/>
                  <c:y val="-0.25702725568109663"/>
                </c:manualLayout>
              </c:layout>
              <c:tx>
                <c:rich>
                  <a:bodyPr/>
                  <a:lstStyle/>
                  <a:p>
                    <a:fld id="{FC5EE2AC-322F-4525-9AE3-6CF69F2AFCD8}" type="VALUE">
                      <a:rPr lang="en-US" altLang="ko-KR" sz="16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altLang="ko-KR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0D0-4370-84C2-DE7BBB54F4E5}"/>
                </c:ext>
              </c:extLst>
            </c:dLbl>
            <c:dLbl>
              <c:idx val="1"/>
              <c:layout>
                <c:manualLayout>
                  <c:x val="0.43098100509930054"/>
                  <c:y val="-0.1857169294142567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2.6%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518894079438395"/>
                      <c:h val="0.1137514488503746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30D0-4370-84C2-DE7BBB54F4E5}"/>
                </c:ext>
              </c:extLst>
            </c:dLbl>
            <c:dLbl>
              <c:idx val="2"/>
              <c:layout>
                <c:manualLayout>
                  <c:x val="1.3902606005181404E-2"/>
                  <c:y val="-0.18617768339965252"/>
                </c:manualLayout>
              </c:layout>
              <c:tx>
                <c:rich>
                  <a:bodyPr/>
                  <a:lstStyle/>
                  <a:p>
                    <a:fld id="{F773DB77-E19B-47D7-B789-F29359E7874E}" type="VALUE">
                      <a:rPr lang="en-US" altLang="ko-KR" sz="16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altLang="ko-KR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0D0-4370-84C2-DE7BBB54F4E5}"/>
                </c:ext>
              </c:extLst>
            </c:dLbl>
            <c:dLbl>
              <c:idx val="3"/>
              <c:layout>
                <c:manualLayout>
                  <c:x val="-0.38649244694404306"/>
                  <c:y val="-0.3876491170312598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sz="20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3.7%</a:t>
                    </a:r>
                    <a:endParaRPr lang="en-US" altLang="ko-KR" sz="1400" dirty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0D0-4370-84C2-DE7BBB54F4E5}"/>
                </c:ext>
              </c:extLst>
            </c:dLbl>
            <c:dLbl>
              <c:idx val="4"/>
              <c:layout>
                <c:manualLayout>
                  <c:x val="1.6683127206217684E-2"/>
                  <c:y val="-0.12510210946134262"/>
                </c:manualLayout>
              </c:layout>
              <c:tx>
                <c:rich>
                  <a:bodyPr/>
                  <a:lstStyle/>
                  <a:p>
                    <a:fld id="{E245FEEF-26BE-45A3-BB75-E1FC855D8DE2}" type="VALUE">
                      <a:rPr lang="en-US" altLang="ko-KR" sz="16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altLang="ko-KR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30D0-4370-84C2-DE7BBB54F4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2.6</c:v>
                </c:pt>
                <c:pt idx="1">
                  <c:v>3.7</c:v>
                </c:pt>
                <c:pt idx="2">
                  <c:v>1.7</c:v>
                </c:pt>
                <c:pt idx="3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0D0-4370-84C2-DE7BBB54F4E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461732720"/>
        <c:axId val="-461726192"/>
        <c:axId val="0"/>
      </c:bar3DChart>
      <c:catAx>
        <c:axId val="-461732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61726192"/>
        <c:crosses val="autoZero"/>
        <c:auto val="1"/>
        <c:lblAlgn val="ctr"/>
        <c:lblOffset val="100"/>
        <c:noMultiLvlLbl val="0"/>
      </c:catAx>
      <c:valAx>
        <c:axId val="-461726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73272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17689584432588E-3"/>
          <c:y val="1.0354395888088315E-2"/>
          <c:w val="0.94810534355228393"/>
          <c:h val="0.6582963350208787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DF8F-4979-9E6A-B3BB50AEE5FD}"/>
              </c:ext>
            </c:extLst>
          </c:dPt>
          <c:dPt>
            <c:idx val="2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DF8F-4979-9E6A-B3BB50AEE5FD}"/>
              </c:ext>
            </c:extLst>
          </c:dPt>
          <c:dPt>
            <c:idx val="5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DF8F-4979-9E6A-B3BB50AEE5FD}"/>
              </c:ext>
            </c:extLst>
          </c:dPt>
          <c:dPt>
            <c:idx val="6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DF8F-4979-9E6A-B3BB50AEE5FD}"/>
              </c:ext>
            </c:extLst>
          </c:dPt>
          <c:dLbls>
            <c:dLbl>
              <c:idx val="0"/>
              <c:layout>
                <c:manualLayout>
                  <c:x val="8.3415636031088421E-3"/>
                  <c:y val="-0.1887782024852114"/>
                </c:manualLayout>
              </c:layout>
              <c:tx>
                <c:rich>
                  <a:bodyPr/>
                  <a:lstStyle/>
                  <a:p>
                    <a:fld id="{29EC695F-18CA-4D10-97FC-94A020F9BEDA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DF8F-4979-9E6A-B3BB50AEE5FD}"/>
                </c:ext>
              </c:extLst>
            </c:dLbl>
            <c:dLbl>
              <c:idx val="1"/>
              <c:layout>
                <c:manualLayout>
                  <c:x val="1.1122084804145123E-2"/>
                  <c:y val="-0.2500035654533880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90B0926F-C7C8-4FA0-A696-980A4937F5D2}" type="CELLRANGE">
                      <a:rPr lang="en-US" altLang="ko-KR" sz="2000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>
                        <a:defRPr sz="1600">
                          <a:solidFill>
                            <a:srgbClr val="22609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[CELLRANGE]</a:t>
                    </a:fld>
                    <a:r>
                      <a:rPr lang="en-US" altLang="ko-KR" sz="20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22609F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DF8F-4979-9E6A-B3BB50AEE5FD}"/>
                </c:ext>
              </c:extLst>
            </c:dLbl>
            <c:dLbl>
              <c:idx val="2"/>
              <c:layout>
                <c:manualLayout>
                  <c:x val="1.3902606005181404E-2"/>
                  <c:y val="-0.2423503950823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94EC6F02-915B-4022-BC75-B136D1F6CA24}" type="CELLRANGE">
                      <a:rPr lang="en-US" altLang="ko-KR" sz="2000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>
                        <a:defRPr sz="1600">
                          <a:solidFill>
                            <a:srgbClr val="22609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[CELLRANGE]</a:t>
                    </a:fld>
                    <a:r>
                      <a:rPr lang="en-US" altLang="ko-KR" sz="20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22609F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DF8F-4979-9E6A-B3BB50AEE5FD}"/>
                </c:ext>
              </c:extLst>
            </c:dLbl>
            <c:dLbl>
              <c:idx val="3"/>
              <c:layout>
                <c:manualLayout>
                  <c:x val="1.3902606005181301E-2"/>
                  <c:y val="-0.20153348643691493"/>
                </c:manualLayout>
              </c:layout>
              <c:tx>
                <c:rich>
                  <a:bodyPr/>
                  <a:lstStyle/>
                  <a:p>
                    <a:fld id="{13AA394A-A581-44FF-A44D-4F2A8FFCEE97}" type="CELLRANGE">
                      <a:rPr lang="en-US" altLang="ko-KR" smtClean="0"/>
                      <a:pPr/>
                      <a:t>[CELLRANGE]</a:t>
                    </a:fld>
                    <a:r>
                      <a:rPr lang="en-US" altLang="ko-KR" sz="1800" dirty="0"/>
                      <a:t>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DF8F-4979-9E6A-B3BB50AEE5FD}"/>
                </c:ext>
              </c:extLst>
            </c:dLbl>
            <c:dLbl>
              <c:idx val="4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6-DF8F-4979-9E6A-B3BB50AEE5FD}"/>
                </c:ext>
              </c:extLst>
            </c:dLbl>
            <c:dLbl>
              <c:idx val="5"/>
              <c:layout>
                <c:manualLayout>
                  <c:x val="-8.3415636031088421E-3"/>
                  <c:y val="-0.2760672374333510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AE599280-366C-46E6-9A7A-5CE4341C1623}" type="VALUE">
                      <a:rPr lang="en-US" altLang="ko-KR" sz="1600" b="1" smtClean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sz="1600" b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[값]</a:t>
                    </a:fld>
                    <a:r>
                      <a:rPr lang="en-US" altLang="ko-KR" sz="1600" b="1" dirty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898606652364132"/>
                      <c:h val="9.535587741958094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DF8F-4979-9E6A-B3BB50AEE5FD}"/>
                </c:ext>
              </c:extLst>
            </c:dLbl>
            <c:dLbl>
              <c:idx val="6"/>
              <c:layout>
                <c:manualLayout>
                  <c:x val="2.7805212010361788E-3"/>
                  <c:y val="-0.15775270710477202"/>
                </c:manualLayout>
              </c:layout>
              <c:tx>
                <c:rich>
                  <a:bodyPr/>
                  <a:lstStyle/>
                  <a:p>
                    <a:fld id="{D188DD5B-2CE5-4BE4-967C-C8DBDFD1883F}" type="VALUE">
                      <a:rPr lang="en-US" altLang="ko-KR" sz="1400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altLang="ko-KR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DF8F-4979-9E6A-B3BB50AEE5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Sheet1!$A$4:$A$7</c:f>
              <c:strCache>
                <c:ptCount val="4"/>
                <c:pt idx="0">
                  <c:v>3호기</c:v>
                </c:pt>
                <c:pt idx="1">
                  <c:v>4호기</c:v>
                </c:pt>
                <c:pt idx="2">
                  <c:v>HS</c:v>
                </c:pt>
                <c:pt idx="3">
                  <c:v>HSHS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2.9</c:v>
                </c:pt>
                <c:pt idx="2">
                  <c:v>3.1</c:v>
                </c:pt>
                <c:pt idx="3">
                  <c:v>2.5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Sheet1!$B$2:$B$8</c15:f>
                <c15:dlblRangeCache>
                  <c:ptCount val="7"/>
                  <c:pt idx="0">
                    <c:v>2.1</c:v>
                  </c:pt>
                  <c:pt idx="1">
                    <c:v>2.9</c:v>
                  </c:pt>
                  <c:pt idx="2">
                    <c:v>3.1</c:v>
                  </c:pt>
                  <c:pt idx="3">
                    <c:v>2.5</c:v>
                  </c:pt>
                  <c:pt idx="5">
                    <c:v>5</c:v>
                  </c:pt>
                  <c:pt idx="6">
                    <c:v>1.8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9-DF8F-4979-9E6A-B3BB50AEE5F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461732720"/>
        <c:axId val="-461726192"/>
        <c:axId val="0"/>
      </c:bar3DChart>
      <c:catAx>
        <c:axId val="-461732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61726192"/>
        <c:crosses val="autoZero"/>
        <c:auto val="1"/>
        <c:lblAlgn val="ctr"/>
        <c:lblOffset val="100"/>
        <c:noMultiLvlLbl val="0"/>
      </c:catAx>
      <c:valAx>
        <c:axId val="-461726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461732720"/>
        <c:crosses val="autoZero"/>
        <c:crossBetween val="between"/>
        <c:majorUnit val="5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176960407014582E-3"/>
          <c:y val="4.1354827976348707E-2"/>
          <c:w val="0.94810534355228393"/>
          <c:h val="0.6582963350208787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4A6-4D85-94B6-CFF9BF6BC851}"/>
              </c:ext>
            </c:extLst>
          </c:dPt>
          <c:dPt>
            <c:idx val="2"/>
            <c:invertIfNegative val="0"/>
            <c:bubble3D val="0"/>
            <c:spPr>
              <a:solidFill>
                <a:srgbClr val="22609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94A6-4D85-94B6-CFF9BF6BC851}"/>
              </c:ext>
            </c:extLst>
          </c:dPt>
          <c:dLbls>
            <c:dLbl>
              <c:idx val="0"/>
              <c:layout>
                <c:manualLayout>
                  <c:x val="2.7805212010362779E-2"/>
                  <c:y val="-0.17472009484663906"/>
                </c:manualLayout>
              </c:layout>
              <c:tx>
                <c:rich>
                  <a:bodyPr/>
                  <a:lstStyle/>
                  <a:p>
                    <a:fld id="{A05420C3-D23B-44FC-976A-940D57A973C6}" type="VALUE">
                      <a:rPr lang="en-US" altLang="ko-KR" sz="2000" b="1" smtClean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/>
                      <a:t>[값]</a:t>
                    </a:fld>
                    <a:r>
                      <a:rPr lang="en-US" altLang="ko-KR" sz="2000" b="1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4A6-4D85-94B6-CFF9BF6BC851}"/>
                </c:ext>
              </c:extLst>
            </c:dLbl>
            <c:dLbl>
              <c:idx val="1"/>
              <c:layout>
                <c:manualLayout>
                  <c:x val="3.0585842680737607E-2"/>
                  <c:y val="-0.2971641058597460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CA1F55E-1869-47DA-B408-5E4B7E81AE5E}" type="VALUE">
                      <a:rPr lang="en-US" altLang="ko-KR" sz="2400" smtClean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pPr>
                        <a:defRPr/>
                      </a:pPr>
                      <a:t>[값]</a:t>
                    </a:fld>
                    <a:r>
                      <a:rPr lang="en-US" altLang="ko-KR" sz="2400" dirty="0">
                        <a:solidFill>
                          <a:srgbClr val="22609F"/>
                        </a:solidFill>
                        <a:latin typeface="코트라 볼드체" panose="02020603020101020101" pitchFamily="18" charset="-127"/>
                        <a:ea typeface="코트라 볼드체" panose="02020603020101020101" pitchFamily="18" charset="-127"/>
                        <a:cs typeface="코트라 볼드체" panose="02020603020101020101" pitchFamily="18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45669579061928"/>
                      <c:h val="0.221002973332468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4A6-4D85-94B6-CFF9BF6BC8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1공장</c:v>
                </c:pt>
                <c:pt idx="1">
                  <c:v>2공장</c:v>
                </c:pt>
              </c:strCache>
            </c:strRef>
          </c:cat>
          <c:val>
            <c:numRef>
              <c:f>Sheet1!$B$2:$B$3</c:f>
              <c:numCache>
                <c:formatCode>0.0_);[Red]\(0.0\)</c:formatCode>
                <c:ptCount val="2"/>
                <c:pt idx="0">
                  <c:v>2</c:v>
                </c:pt>
                <c:pt idx="1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4A6-4D85-94B6-CFF9BF6BC85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461732720"/>
        <c:axId val="-461726192"/>
        <c:axId val="0"/>
      </c:bar3DChart>
      <c:catAx>
        <c:axId val="-461732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61726192"/>
        <c:crosses val="autoZero"/>
        <c:auto val="1"/>
        <c:lblAlgn val="ctr"/>
        <c:lblOffset val="100"/>
        <c:noMultiLvlLbl val="0"/>
      </c:catAx>
      <c:valAx>
        <c:axId val="-461726192"/>
        <c:scaling>
          <c:orientation val="minMax"/>
        </c:scaling>
        <c:delete val="1"/>
        <c:axPos val="l"/>
        <c:numFmt formatCode="0.0_);[Red]\(0.0\)" sourceLinked="1"/>
        <c:majorTickMark val="none"/>
        <c:minorTickMark val="none"/>
        <c:tickLblPos val="nextTo"/>
        <c:crossAx val="-46173272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75"/>
      <c:rotY val="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176960407014582E-3"/>
          <c:y val="0.14233695477157987"/>
          <c:w val="0.94810534355228393"/>
          <c:h val="0.5573142596566054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63500">
                <a:solidFill>
                  <a:schemeClr val="tx1"/>
                </a:solidFill>
              </a:ln>
              <a:effectLst/>
              <a:sp3d contourW="6350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F6F-4CDB-9D2C-79A2D32942E6}"/>
              </c:ext>
            </c:extLst>
          </c:dPt>
          <c:dPt>
            <c:idx val="1"/>
            <c:bubble3D val="0"/>
            <c:explosion val="15"/>
            <c:spPr>
              <a:solidFill>
                <a:srgbClr val="22609F"/>
              </a:solidFill>
              <a:ln w="263525">
                <a:solidFill>
                  <a:srgbClr val="FC5230"/>
                </a:solidFill>
              </a:ln>
              <a:effectLst/>
              <a:sp3d contourW="263525">
                <a:contourClr>
                  <a:srgbClr val="FC523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F6F-4CDB-9D2C-79A2D32942E6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63500">
                <a:solidFill>
                  <a:schemeClr val="tx1"/>
                </a:solidFill>
              </a:ln>
              <a:effectLst/>
              <a:sp3d contourW="6350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F6F-4CDB-9D2C-79A2D32942E6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63500">
                <a:solidFill>
                  <a:schemeClr val="tx1"/>
                </a:solidFill>
              </a:ln>
              <a:effectLst/>
              <a:sp3d contourW="6350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F6F-4CDB-9D2C-79A2D32942E6}"/>
              </c:ext>
            </c:extLst>
          </c:dPt>
          <c:dLbls>
            <c:dLbl>
              <c:idx val="0"/>
              <c:layout>
                <c:manualLayout>
                  <c:x val="6.113528897681339E-2"/>
                  <c:y val="3.841828382422076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6F-4CDB-9D2C-79A2D32942E6}"/>
                </c:ext>
              </c:extLst>
            </c:dLbl>
            <c:dLbl>
              <c:idx val="1"/>
              <c:layout>
                <c:manualLayout>
                  <c:x val="9.0161285182243783E-2"/>
                  <c:y val="-0.1741624869102743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rgbClr val="22609F"/>
                      </a:solidFill>
                      <a:latin typeface="코트라 볼드체" panose="02020603020101020101" pitchFamily="18" charset="-127"/>
                      <a:ea typeface="코트라 볼드체" panose="02020603020101020101" pitchFamily="18" charset="-127"/>
                      <a:cs typeface="코트라 볼드체" panose="0202060302010102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6F-4CDB-9D2C-79A2D32942E6}"/>
                </c:ext>
              </c:extLst>
            </c:dLbl>
            <c:dLbl>
              <c:idx val="2"/>
              <c:layout>
                <c:manualLayout>
                  <c:x val="-1.9601661147612214E-2"/>
                  <c:y val="4.4266470423436803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6F-4CDB-9D2C-79A2D32942E6}"/>
                </c:ext>
              </c:extLst>
            </c:dLbl>
            <c:dLbl>
              <c:idx val="3"/>
              <c:layout>
                <c:manualLayout>
                  <c:x val="-4.9849325303787939E-2"/>
                  <c:y val="2.921229206538843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6F-4CDB-9D2C-79A2D32942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A조</c:v>
                </c:pt>
                <c:pt idx="1">
                  <c:v>B조</c:v>
                </c:pt>
                <c:pt idx="2">
                  <c:v>C조</c:v>
                </c:pt>
                <c:pt idx="3">
                  <c:v>D조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171</c:v>
                </c:pt>
                <c:pt idx="1">
                  <c:v>296</c:v>
                </c:pt>
                <c:pt idx="2">
                  <c:v>216</c:v>
                </c:pt>
                <c:pt idx="3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6F-4CDB-9D2C-79A2D32942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8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0.53069</cdr:x>
      <cdr:y>0.21597</cdr:y>
    </cdr:from>
    <cdr:to>
      <cdr:x>0.82228</cdr:x>
      <cdr:y>0.84204</cdr:y>
    </cdr:to>
    <cdr:sp macro="" textlink="">
      <cdr:nvSpPr>
        <cdr:cNvPr id="2" name="직사각형 1">
          <a:extLst xmlns:a="http://schemas.openxmlformats.org/drawingml/2006/main">
            <a:ext uri="{FF2B5EF4-FFF2-40B4-BE49-F238E27FC236}">
              <a16:creationId xmlns:a16="http://schemas.microsoft.com/office/drawing/2014/main" id="{C395EFE5-7648-B11E-3437-737FD5E13E5F}"/>
            </a:ext>
          </a:extLst>
        </cdr:cNvPr>
        <cdr:cNvSpPr/>
      </cdr:nvSpPr>
      <cdr:spPr>
        <a:xfrm xmlns:a="http://schemas.openxmlformats.org/drawingml/2006/main">
          <a:off x="2423920" y="952500"/>
          <a:ext cx="1331823" cy="276123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57150">
          <a:solidFill>
            <a:srgbClr val="FC5230"/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0.08399</cdr:x>
      <cdr:y>0.7001</cdr:y>
    </cdr:from>
    <cdr:to>
      <cdr:x>0.30715</cdr:x>
      <cdr:y>0.81665</cdr:y>
    </cdr:to>
    <cdr:sp macro="" textlink="">
      <cdr:nvSpPr>
        <cdr:cNvPr id="2" name="TextBox 62">
          <a:extLst xmlns:a="http://schemas.openxmlformats.org/drawingml/2006/main">
            <a:ext uri="{FF2B5EF4-FFF2-40B4-BE49-F238E27FC236}">
              <a16:creationId xmlns:a16="http://schemas.microsoft.com/office/drawing/2014/main" id="{42A9256B-E7C6-EA3F-8C9D-FC37F7647BDB}"/>
            </a:ext>
          </a:extLst>
        </cdr:cNvPr>
        <cdr:cNvSpPr txBox="1"/>
      </cdr:nvSpPr>
      <cdr:spPr>
        <a:xfrm xmlns:a="http://schemas.openxmlformats.org/drawingml/2006/main">
          <a:off x="383625" y="2996578"/>
          <a:ext cx="1019281" cy="49885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A</a:t>
          </a:r>
          <a:r>
            <a: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조</a:t>
          </a:r>
          <a:endParaRPr lang="en-US" altLang="ko-KR" sz="2400" dirty="0">
            <a:latin typeface="KoPubWorld돋움체 Bold" panose="00000800000000000000" pitchFamily="2" charset="-127"/>
            <a:ea typeface="KoPubWorld돋움체 Bold" panose="00000800000000000000" pitchFamily="2" charset="-127"/>
            <a:cs typeface="KoPubWorld돋움체 Bold" panose="00000800000000000000" pitchFamily="2" charset="-127"/>
          </a:endParaRPr>
        </a:p>
      </cdr:txBody>
    </cdr:sp>
  </cdr:relSizeAnchor>
  <cdr:relSizeAnchor xmlns:cdr="http://schemas.openxmlformats.org/drawingml/2006/chartDrawing">
    <cdr:from>
      <cdr:x>0.29674</cdr:x>
      <cdr:y>0.7001</cdr:y>
    </cdr:from>
    <cdr:to>
      <cdr:x>0.51989</cdr:x>
      <cdr:y>0.81665</cdr:y>
    </cdr:to>
    <cdr:sp macro="" textlink="">
      <cdr:nvSpPr>
        <cdr:cNvPr id="4" name="TextBox 62">
          <a:extLst xmlns:a="http://schemas.openxmlformats.org/drawingml/2006/main">
            <a:ext uri="{FF2B5EF4-FFF2-40B4-BE49-F238E27FC236}">
              <a16:creationId xmlns:a16="http://schemas.microsoft.com/office/drawing/2014/main" id="{9798418E-FE84-1E19-0AF3-2A63BC6ED82E}"/>
            </a:ext>
          </a:extLst>
        </cdr:cNvPr>
        <cdr:cNvSpPr txBox="1"/>
      </cdr:nvSpPr>
      <cdr:spPr>
        <a:xfrm xmlns:a="http://schemas.openxmlformats.org/drawingml/2006/main">
          <a:off x="1355358" y="2996578"/>
          <a:ext cx="1019236" cy="49885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B</a:t>
          </a:r>
          <a:r>
            <a: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조</a:t>
          </a:r>
          <a:endParaRPr lang="en-US" altLang="ko-KR" sz="2400" dirty="0">
            <a:latin typeface="KoPubWorld돋움체 Bold" panose="00000800000000000000" pitchFamily="2" charset="-127"/>
            <a:ea typeface="KoPubWorld돋움체 Bold" panose="00000800000000000000" pitchFamily="2" charset="-127"/>
            <a:cs typeface="KoPubWorld돋움체 Bold" panose="00000800000000000000" pitchFamily="2" charset="-127"/>
          </a:endParaRPr>
        </a:p>
      </cdr:txBody>
    </cdr:sp>
  </cdr:relSizeAnchor>
  <cdr:relSizeAnchor xmlns:cdr="http://schemas.openxmlformats.org/drawingml/2006/chartDrawing">
    <cdr:from>
      <cdr:x>0.51596</cdr:x>
      <cdr:y>0.7001</cdr:y>
    </cdr:from>
    <cdr:to>
      <cdr:x>0.73912</cdr:x>
      <cdr:y>0.81665</cdr:y>
    </cdr:to>
    <cdr:sp macro="" textlink="">
      <cdr:nvSpPr>
        <cdr:cNvPr id="5" name="TextBox 62">
          <a:extLst xmlns:a="http://schemas.openxmlformats.org/drawingml/2006/main">
            <a:ext uri="{FF2B5EF4-FFF2-40B4-BE49-F238E27FC236}">
              <a16:creationId xmlns:a16="http://schemas.microsoft.com/office/drawing/2014/main" id="{474F8172-1F85-2394-DB95-38E9AD6F01F8}"/>
            </a:ext>
          </a:extLst>
        </cdr:cNvPr>
        <cdr:cNvSpPr txBox="1"/>
      </cdr:nvSpPr>
      <cdr:spPr>
        <a:xfrm xmlns:a="http://schemas.openxmlformats.org/drawingml/2006/main">
          <a:off x="2356643" y="2996578"/>
          <a:ext cx="1019282" cy="49885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C</a:t>
          </a:r>
          <a:r>
            <a: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조</a:t>
          </a:r>
          <a:endParaRPr lang="en-US" altLang="ko-KR" sz="2400" dirty="0">
            <a:latin typeface="KoPubWorld돋움체 Bold" panose="00000800000000000000" pitchFamily="2" charset="-127"/>
            <a:ea typeface="KoPubWorld돋움체 Bold" panose="00000800000000000000" pitchFamily="2" charset="-127"/>
            <a:cs typeface="KoPubWorld돋움체 Bold" panose="00000800000000000000" pitchFamily="2" charset="-127"/>
          </a:endParaRPr>
        </a:p>
      </cdr:txBody>
    </cdr:sp>
  </cdr:relSizeAnchor>
  <cdr:relSizeAnchor xmlns:cdr="http://schemas.openxmlformats.org/drawingml/2006/chartDrawing">
    <cdr:from>
      <cdr:x>0.728</cdr:x>
      <cdr:y>0.7001</cdr:y>
    </cdr:from>
    <cdr:to>
      <cdr:x>0.95116</cdr:x>
      <cdr:y>0.81665</cdr:y>
    </cdr:to>
    <cdr:sp macro="" textlink="">
      <cdr:nvSpPr>
        <cdr:cNvPr id="6" name="TextBox 62">
          <a:extLst xmlns:a="http://schemas.openxmlformats.org/drawingml/2006/main">
            <a:ext uri="{FF2B5EF4-FFF2-40B4-BE49-F238E27FC236}">
              <a16:creationId xmlns:a16="http://schemas.microsoft.com/office/drawing/2014/main" id="{474F8172-1F85-2394-DB95-38E9AD6F01F8}"/>
            </a:ext>
          </a:extLst>
        </cdr:cNvPr>
        <cdr:cNvSpPr txBox="1"/>
      </cdr:nvSpPr>
      <cdr:spPr>
        <a:xfrm xmlns:a="http://schemas.openxmlformats.org/drawingml/2006/main">
          <a:off x="3325134" y="2996578"/>
          <a:ext cx="1019281" cy="49885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D</a:t>
          </a:r>
          <a:r>
            <a: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조</a:t>
          </a:r>
          <a:endParaRPr lang="en-US" altLang="ko-KR" sz="2400" dirty="0">
            <a:latin typeface="KoPubWorld돋움체 Bold" panose="00000800000000000000" pitchFamily="2" charset="-127"/>
            <a:ea typeface="KoPubWorld돋움체 Bold" panose="00000800000000000000" pitchFamily="2" charset="-127"/>
            <a:cs typeface="KoPubWorld돋움체 Bold" panose="00000800000000000000" pitchFamily="2" charset="-127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0.04729</cdr:x>
      <cdr:y>0.67199</cdr:y>
    </cdr:from>
    <cdr:to>
      <cdr:x>0.27045</cdr:x>
      <cdr:y>0.76473</cdr:y>
    </cdr:to>
    <cdr:sp macro="" textlink="">
      <cdr:nvSpPr>
        <cdr:cNvPr id="12" name="TextBox 62">
          <a:extLst xmlns:a="http://schemas.openxmlformats.org/drawingml/2006/main">
            <a:ext uri="{FF2B5EF4-FFF2-40B4-BE49-F238E27FC236}">
              <a16:creationId xmlns:a16="http://schemas.microsoft.com/office/drawing/2014/main" id="{AD68E386-3C8C-08D7-32E7-7E97C90B4F19}"/>
            </a:ext>
          </a:extLst>
        </cdr:cNvPr>
        <cdr:cNvSpPr txBox="1"/>
      </cdr:nvSpPr>
      <cdr:spPr>
        <a:xfrm xmlns:a="http://schemas.openxmlformats.org/drawingml/2006/main">
          <a:off x="215990" y="3025984"/>
          <a:ext cx="1019281" cy="417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1</a:t>
          </a:r>
          <a:r>
            <a: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호기</a:t>
          </a:r>
          <a:endParaRPr lang="en-US" altLang="ko-KR" sz="2400" dirty="0">
            <a:latin typeface="KoPubWorld돋움체 Bold" panose="00000800000000000000" pitchFamily="2" charset="-127"/>
            <a:ea typeface="KoPubWorld돋움체 Bold" panose="00000800000000000000" pitchFamily="2" charset="-127"/>
            <a:cs typeface="KoPubWorld돋움체 Bold" panose="00000800000000000000" pitchFamily="2" charset="-127"/>
          </a:endParaRPr>
        </a:p>
      </cdr:txBody>
    </cdr:sp>
  </cdr:relSizeAnchor>
  <cdr:relSizeAnchor xmlns:cdr="http://schemas.openxmlformats.org/drawingml/2006/chartDrawing">
    <cdr:from>
      <cdr:x>0.27305</cdr:x>
      <cdr:y>0.67199</cdr:y>
    </cdr:from>
    <cdr:to>
      <cdr:x>0.49621</cdr:x>
      <cdr:y>0.76473</cdr:y>
    </cdr:to>
    <cdr:sp macro="" textlink="">
      <cdr:nvSpPr>
        <cdr:cNvPr id="13" name="TextBox 62">
          <a:extLst xmlns:a="http://schemas.openxmlformats.org/drawingml/2006/main">
            <a:ext uri="{FF2B5EF4-FFF2-40B4-BE49-F238E27FC236}">
              <a16:creationId xmlns:a16="http://schemas.microsoft.com/office/drawing/2014/main" id="{F84CAC7C-9217-EF7B-AF1A-DA90DDF3FBDC}"/>
            </a:ext>
          </a:extLst>
        </cdr:cNvPr>
        <cdr:cNvSpPr txBox="1"/>
      </cdr:nvSpPr>
      <cdr:spPr>
        <a:xfrm xmlns:a="http://schemas.openxmlformats.org/drawingml/2006/main">
          <a:off x="1247146" y="3025984"/>
          <a:ext cx="1019281" cy="417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2</a:t>
          </a:r>
          <a:r>
            <a: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호기</a:t>
          </a:r>
          <a:endParaRPr lang="en-US" altLang="ko-KR" sz="2400" dirty="0">
            <a:latin typeface="KoPubWorld돋움체 Bold" panose="00000800000000000000" pitchFamily="2" charset="-127"/>
            <a:ea typeface="KoPubWorld돋움체 Bold" panose="00000800000000000000" pitchFamily="2" charset="-127"/>
            <a:cs typeface="KoPubWorld돋움체 Bold" panose="00000800000000000000" pitchFamily="2" charset="-127"/>
          </a:endParaRPr>
        </a:p>
      </cdr:txBody>
    </cdr:sp>
  </cdr:relSizeAnchor>
  <cdr:relSizeAnchor xmlns:cdr="http://schemas.openxmlformats.org/drawingml/2006/chartDrawing">
    <cdr:from>
      <cdr:x>0.48286</cdr:x>
      <cdr:y>0.67199</cdr:y>
    </cdr:from>
    <cdr:to>
      <cdr:x>0.70602</cdr:x>
      <cdr:y>0.76473</cdr:y>
    </cdr:to>
    <cdr:sp macro="" textlink="">
      <cdr:nvSpPr>
        <cdr:cNvPr id="14" name="TextBox 62">
          <a:extLst xmlns:a="http://schemas.openxmlformats.org/drawingml/2006/main">
            <a:ext uri="{FF2B5EF4-FFF2-40B4-BE49-F238E27FC236}">
              <a16:creationId xmlns:a16="http://schemas.microsoft.com/office/drawing/2014/main" id="{B775AD73-A927-9B9E-C07E-48196522AA80}"/>
            </a:ext>
          </a:extLst>
        </cdr:cNvPr>
        <cdr:cNvSpPr txBox="1"/>
      </cdr:nvSpPr>
      <cdr:spPr>
        <a:xfrm xmlns:a="http://schemas.openxmlformats.org/drawingml/2006/main">
          <a:off x="2205451" y="3025984"/>
          <a:ext cx="1019281" cy="417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3</a:t>
          </a:r>
          <a:r>
            <a: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호기</a:t>
          </a:r>
          <a:endParaRPr lang="en-US" altLang="ko-KR" sz="2400" dirty="0">
            <a:latin typeface="KoPubWorld돋움체 Bold" panose="00000800000000000000" pitchFamily="2" charset="-127"/>
            <a:ea typeface="KoPubWorld돋움체 Bold" panose="00000800000000000000" pitchFamily="2" charset="-127"/>
            <a:cs typeface="KoPubWorld돋움체 Bold" panose="00000800000000000000" pitchFamily="2" charset="-127"/>
          </a:endParaRPr>
        </a:p>
      </cdr:txBody>
    </cdr:sp>
  </cdr:relSizeAnchor>
  <cdr:relSizeAnchor xmlns:cdr="http://schemas.openxmlformats.org/drawingml/2006/chartDrawing">
    <cdr:from>
      <cdr:x>0.6949</cdr:x>
      <cdr:y>0.67199</cdr:y>
    </cdr:from>
    <cdr:to>
      <cdr:x>0.91805</cdr:x>
      <cdr:y>0.76473</cdr:y>
    </cdr:to>
    <cdr:sp macro="" textlink="">
      <cdr:nvSpPr>
        <cdr:cNvPr id="15" name="TextBox 62">
          <a:extLst xmlns:a="http://schemas.openxmlformats.org/drawingml/2006/main">
            <a:ext uri="{FF2B5EF4-FFF2-40B4-BE49-F238E27FC236}">
              <a16:creationId xmlns:a16="http://schemas.microsoft.com/office/drawing/2014/main" id="{6350AA5E-947B-CE1E-8244-858949C46240}"/>
            </a:ext>
          </a:extLst>
        </cdr:cNvPr>
        <cdr:cNvSpPr txBox="1"/>
      </cdr:nvSpPr>
      <cdr:spPr>
        <a:xfrm xmlns:a="http://schemas.openxmlformats.org/drawingml/2006/main">
          <a:off x="3173942" y="3025984"/>
          <a:ext cx="1019235" cy="417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4</a:t>
          </a:r>
          <a:r>
            <a:rPr lang="ko-KR" alt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호기</a:t>
          </a:r>
          <a:endParaRPr lang="en-US" altLang="ko-KR" sz="2400" dirty="0">
            <a:latin typeface="KoPubWorld돋움체 Bold" panose="00000800000000000000" pitchFamily="2" charset="-127"/>
            <a:ea typeface="KoPubWorld돋움체 Bold" panose="00000800000000000000" pitchFamily="2" charset="-127"/>
            <a:cs typeface="KoPubWorld돋움체 Bold" panose="00000800000000000000" pitchFamily="2" charset="-127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0.49904</cdr:x>
      <cdr:y>0.10216</cdr:y>
    </cdr:from>
    <cdr:to>
      <cdr:x>0.81828</cdr:x>
      <cdr:y>0.77838</cdr:y>
    </cdr:to>
    <cdr:sp macro="" textlink="">
      <cdr:nvSpPr>
        <cdr:cNvPr id="2" name="직사각형 1">
          <a:extLst xmlns:a="http://schemas.openxmlformats.org/drawingml/2006/main">
            <a:ext uri="{FF2B5EF4-FFF2-40B4-BE49-F238E27FC236}">
              <a16:creationId xmlns:a16="http://schemas.microsoft.com/office/drawing/2014/main" id="{C395EFE5-7648-B11E-3437-737FD5E13E5F}"/>
            </a:ext>
          </a:extLst>
        </cdr:cNvPr>
        <cdr:cNvSpPr/>
      </cdr:nvSpPr>
      <cdr:spPr>
        <a:xfrm xmlns:a="http://schemas.openxmlformats.org/drawingml/2006/main">
          <a:off x="2279356" y="481500"/>
          <a:ext cx="1458108" cy="318723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57150">
          <a:solidFill>
            <a:srgbClr val="FC5230"/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0.06959</cdr:x>
      <cdr:y>0.7362</cdr:y>
    </cdr:from>
    <cdr:to>
      <cdr:x>0.25235</cdr:x>
      <cdr:y>0.81657</cdr:y>
    </cdr:to>
    <cdr:sp macro="" textlink="">
      <cdr:nvSpPr>
        <cdr:cNvPr id="2" name="TextBox 62">
          <a:extLst xmlns:a="http://schemas.openxmlformats.org/drawingml/2006/main">
            <a:ext uri="{FF2B5EF4-FFF2-40B4-BE49-F238E27FC236}">
              <a16:creationId xmlns:a16="http://schemas.microsoft.com/office/drawing/2014/main" id="{42A9256B-E7C6-EA3F-8C9D-FC37F7647BDB}"/>
            </a:ext>
          </a:extLst>
        </cdr:cNvPr>
        <cdr:cNvSpPr txBox="1"/>
      </cdr:nvSpPr>
      <cdr:spPr>
        <a:xfrm xmlns:a="http://schemas.openxmlformats.org/drawingml/2006/main">
          <a:off x="430512" y="3665069"/>
          <a:ext cx="1130652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RJ1</a:t>
          </a:r>
        </a:p>
      </cdr:txBody>
    </cdr:sp>
  </cdr:relSizeAnchor>
  <cdr:relSizeAnchor xmlns:cdr="http://schemas.openxmlformats.org/drawingml/2006/chartDrawing">
    <cdr:from>
      <cdr:x>0.24473</cdr:x>
      <cdr:y>0.73547</cdr:y>
    </cdr:from>
    <cdr:to>
      <cdr:x>0.42748</cdr:x>
      <cdr:y>0.81585</cdr:y>
    </cdr:to>
    <cdr:sp macro="" textlink="">
      <cdr:nvSpPr>
        <cdr:cNvPr id="3" name="TextBox 62">
          <a:extLst xmlns:a="http://schemas.openxmlformats.org/drawingml/2006/main">
            <a:ext uri="{FF2B5EF4-FFF2-40B4-BE49-F238E27FC236}">
              <a16:creationId xmlns:a16="http://schemas.microsoft.com/office/drawing/2014/main" id="{9798418E-FE84-1E19-0AF3-2A63BC6ED82E}"/>
            </a:ext>
          </a:extLst>
        </cdr:cNvPr>
        <cdr:cNvSpPr txBox="1"/>
      </cdr:nvSpPr>
      <cdr:spPr>
        <a:xfrm xmlns:a="http://schemas.openxmlformats.org/drawingml/2006/main">
          <a:off x="1513989" y="3661435"/>
          <a:ext cx="1130600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RJ2</a:t>
          </a:r>
        </a:p>
      </cdr:txBody>
    </cdr:sp>
  </cdr:relSizeAnchor>
  <cdr:relSizeAnchor xmlns:cdr="http://schemas.openxmlformats.org/drawingml/2006/chartDrawing">
    <cdr:from>
      <cdr:x>0.42708</cdr:x>
      <cdr:y>0.7323</cdr:y>
    </cdr:from>
    <cdr:to>
      <cdr:x>0.60984</cdr:x>
      <cdr:y>0.81267</cdr:y>
    </cdr:to>
    <cdr:sp macro="" textlink="">
      <cdr:nvSpPr>
        <cdr:cNvPr id="4" name="TextBox 62">
          <a:extLst xmlns:a="http://schemas.openxmlformats.org/drawingml/2006/main">
            <a:ext uri="{FF2B5EF4-FFF2-40B4-BE49-F238E27FC236}">
              <a16:creationId xmlns:a16="http://schemas.microsoft.com/office/drawing/2014/main" id="{9798418E-FE84-1E19-0AF3-2A63BC6ED82E}"/>
            </a:ext>
          </a:extLst>
        </cdr:cNvPr>
        <cdr:cNvSpPr txBox="1"/>
      </cdr:nvSpPr>
      <cdr:spPr>
        <a:xfrm xmlns:a="http://schemas.openxmlformats.org/drawingml/2006/main">
          <a:off x="2642109" y="3645649"/>
          <a:ext cx="1130600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RZ1</a:t>
          </a:r>
        </a:p>
      </cdr:txBody>
    </cdr:sp>
  </cdr:relSizeAnchor>
  <cdr:relSizeAnchor xmlns:cdr="http://schemas.openxmlformats.org/drawingml/2006/chartDrawing">
    <cdr:from>
      <cdr:x>0.59666</cdr:x>
      <cdr:y>0.72949</cdr:y>
    </cdr:from>
    <cdr:to>
      <cdr:x>0.77942</cdr:x>
      <cdr:y>0.80986</cdr:y>
    </cdr:to>
    <cdr:sp macro="" textlink="">
      <cdr:nvSpPr>
        <cdr:cNvPr id="5" name="TextBox 62">
          <a:extLst xmlns:a="http://schemas.openxmlformats.org/drawingml/2006/main">
            <a:ext uri="{FF2B5EF4-FFF2-40B4-BE49-F238E27FC236}">
              <a16:creationId xmlns:a16="http://schemas.microsoft.com/office/drawing/2014/main" id="{474F8172-1F85-2394-DB95-38E9AD6F01F8}"/>
            </a:ext>
          </a:extLst>
        </cdr:cNvPr>
        <cdr:cNvSpPr txBox="1"/>
      </cdr:nvSpPr>
      <cdr:spPr>
        <a:xfrm xmlns:a="http://schemas.openxmlformats.org/drawingml/2006/main">
          <a:off x="3691183" y="3631621"/>
          <a:ext cx="1130651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RZ6</a:t>
          </a:r>
        </a:p>
      </cdr:txBody>
    </cdr:sp>
  </cdr:relSizeAnchor>
  <cdr:relSizeAnchor xmlns:cdr="http://schemas.openxmlformats.org/drawingml/2006/chartDrawing">
    <cdr:from>
      <cdr:x>0.75416</cdr:x>
      <cdr:y>0.72939</cdr:y>
    </cdr:from>
    <cdr:to>
      <cdr:x>0.93692</cdr:x>
      <cdr:y>0.80977</cdr:y>
    </cdr:to>
    <cdr:sp macro="" textlink="">
      <cdr:nvSpPr>
        <cdr:cNvPr id="6" name="TextBox 62">
          <a:extLst xmlns:a="http://schemas.openxmlformats.org/drawingml/2006/main">
            <a:ext uri="{FF2B5EF4-FFF2-40B4-BE49-F238E27FC236}">
              <a16:creationId xmlns:a16="http://schemas.microsoft.com/office/drawing/2014/main" id="{474F8172-1F85-2394-DB95-38E9AD6F01F8}"/>
            </a:ext>
          </a:extLst>
        </cdr:cNvPr>
        <cdr:cNvSpPr txBox="1"/>
      </cdr:nvSpPr>
      <cdr:spPr>
        <a:xfrm xmlns:a="http://schemas.openxmlformats.org/drawingml/2006/main">
          <a:off x="4665515" y="3631167"/>
          <a:ext cx="1130651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Other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0.55746</cdr:x>
      <cdr:y>0.6964</cdr:y>
    </cdr:from>
    <cdr:to>
      <cdr:x>0.6842</cdr:x>
      <cdr:y>0.78478</cdr:y>
    </cdr:to>
    <cdr:sp macro="" textlink="">
      <cdr:nvSpPr>
        <cdr:cNvPr id="3" name="TextBox 62">
          <a:extLst xmlns:a="http://schemas.openxmlformats.org/drawingml/2006/main">
            <a:ext uri="{FF2B5EF4-FFF2-40B4-BE49-F238E27FC236}">
              <a16:creationId xmlns:a16="http://schemas.microsoft.com/office/drawing/2014/main" id="{7C752904-F0B1-E556-262B-68C9B796790C}"/>
            </a:ext>
          </a:extLst>
        </cdr:cNvPr>
        <cdr:cNvSpPr txBox="1"/>
      </cdr:nvSpPr>
      <cdr:spPr>
        <a:xfrm xmlns:a="http://schemas.openxmlformats.org/drawingml/2006/main">
          <a:off x="3448676" y="3152754"/>
          <a:ext cx="784066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HS</a:t>
          </a:r>
        </a:p>
      </cdr:txBody>
    </cdr:sp>
  </cdr:relSizeAnchor>
  <cdr:relSizeAnchor xmlns:cdr="http://schemas.openxmlformats.org/drawingml/2006/chartDrawing">
    <cdr:from>
      <cdr:x>0.65756</cdr:x>
      <cdr:y>0.69565</cdr:y>
    </cdr:from>
    <cdr:to>
      <cdr:x>0.8401</cdr:x>
      <cdr:y>0.78403</cdr:y>
    </cdr:to>
    <cdr:sp macro="" textlink="">
      <cdr:nvSpPr>
        <cdr:cNvPr id="4" name="TextBox 62">
          <a:extLst xmlns:a="http://schemas.openxmlformats.org/drawingml/2006/main">
            <a:ext uri="{FF2B5EF4-FFF2-40B4-BE49-F238E27FC236}">
              <a16:creationId xmlns:a16="http://schemas.microsoft.com/office/drawing/2014/main" id="{F3A93B6E-D0F4-0CA6-96CD-BECE8F618106}"/>
            </a:ext>
          </a:extLst>
        </cdr:cNvPr>
        <cdr:cNvSpPr txBox="1"/>
      </cdr:nvSpPr>
      <cdr:spPr>
        <a:xfrm xmlns:a="http://schemas.openxmlformats.org/drawingml/2006/main">
          <a:off x="4067934" y="3149346"/>
          <a:ext cx="1129267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HSHS</a:t>
          </a:r>
        </a:p>
      </cdr:txBody>
    </cdr:sp>
  </cdr:relSizeAnchor>
  <cdr:relSizeAnchor xmlns:cdr="http://schemas.openxmlformats.org/drawingml/2006/chartDrawing">
    <cdr:from>
      <cdr:x>0.79973</cdr:x>
      <cdr:y>0.69565</cdr:y>
    </cdr:from>
    <cdr:to>
      <cdr:x>0.96123</cdr:x>
      <cdr:y>0.78403</cdr:y>
    </cdr:to>
    <cdr:sp macro="" textlink="">
      <cdr:nvSpPr>
        <cdr:cNvPr id="5" name="TextBox 62">
          <a:extLst xmlns:a="http://schemas.openxmlformats.org/drawingml/2006/main">
            <a:ext uri="{FF2B5EF4-FFF2-40B4-BE49-F238E27FC236}">
              <a16:creationId xmlns:a16="http://schemas.microsoft.com/office/drawing/2014/main" id="{F3A93B6E-D0F4-0CA6-96CD-BECE8F618106}"/>
            </a:ext>
          </a:extLst>
        </cdr:cNvPr>
        <cdr:cNvSpPr txBox="1"/>
      </cdr:nvSpPr>
      <cdr:spPr>
        <a:xfrm xmlns:a="http://schemas.openxmlformats.org/drawingml/2006/main">
          <a:off x="4947456" y="3149346"/>
          <a:ext cx="999105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MISS</a:t>
          </a:r>
        </a:p>
      </cdr:txBody>
    </cdr:sp>
  </cdr:relSizeAnchor>
  <cdr:relSizeAnchor xmlns:cdr="http://schemas.openxmlformats.org/drawingml/2006/chartDrawing">
    <cdr:from>
      <cdr:x>0.03264</cdr:x>
      <cdr:y>0.69565</cdr:y>
    </cdr:from>
    <cdr:to>
      <cdr:x>0.15938</cdr:x>
      <cdr:y>0.78403</cdr:y>
    </cdr:to>
    <cdr:sp macro="" textlink="">
      <cdr:nvSpPr>
        <cdr:cNvPr id="7" name="TextBox 62">
          <a:extLst xmlns:a="http://schemas.openxmlformats.org/drawingml/2006/main">
            <a:ext uri="{FF2B5EF4-FFF2-40B4-BE49-F238E27FC236}">
              <a16:creationId xmlns:a16="http://schemas.microsoft.com/office/drawing/2014/main" id="{F3A93B6E-D0F4-0CA6-96CD-BECE8F618106}"/>
            </a:ext>
          </a:extLst>
        </cdr:cNvPr>
        <cdr:cNvSpPr txBox="1"/>
      </cdr:nvSpPr>
      <cdr:spPr>
        <a:xfrm xmlns:a="http://schemas.openxmlformats.org/drawingml/2006/main">
          <a:off x="201930" y="3149329"/>
          <a:ext cx="784066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MP</a:t>
          </a:r>
        </a:p>
      </cdr:txBody>
    </cdr:sp>
  </cdr:relSizeAnchor>
  <cdr:relSizeAnchor xmlns:cdr="http://schemas.openxmlformats.org/drawingml/2006/chartDrawing">
    <cdr:from>
      <cdr:x>0.11075</cdr:x>
      <cdr:y>0.69544</cdr:y>
    </cdr:from>
    <cdr:to>
      <cdr:x>0.27758</cdr:x>
      <cdr:y>0.78382</cdr:y>
    </cdr:to>
    <cdr:sp macro="" textlink="">
      <cdr:nvSpPr>
        <cdr:cNvPr id="8" name="TextBox 62">
          <a:extLst xmlns:a="http://schemas.openxmlformats.org/drawingml/2006/main">
            <a:ext uri="{FF2B5EF4-FFF2-40B4-BE49-F238E27FC236}">
              <a16:creationId xmlns:a16="http://schemas.microsoft.com/office/drawing/2014/main" id="{F3A93B6E-D0F4-0CA6-96CD-BECE8F618106}"/>
            </a:ext>
          </a:extLst>
        </cdr:cNvPr>
        <cdr:cNvSpPr txBox="1"/>
      </cdr:nvSpPr>
      <cdr:spPr>
        <a:xfrm xmlns:a="http://schemas.openxmlformats.org/drawingml/2006/main">
          <a:off x="685145" y="3148395"/>
          <a:ext cx="103207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MPMP</a:t>
          </a:r>
        </a:p>
      </cdr:txBody>
    </cdr:sp>
  </cdr:relSizeAnchor>
  <cdr:relSizeAnchor xmlns:cdr="http://schemas.openxmlformats.org/drawingml/2006/chartDrawing">
    <cdr:from>
      <cdr:x>0.25232</cdr:x>
      <cdr:y>0.69544</cdr:y>
    </cdr:from>
    <cdr:to>
      <cdr:x>0.41684</cdr:x>
      <cdr:y>0.78382</cdr:y>
    </cdr:to>
    <cdr:sp macro="" textlink="">
      <cdr:nvSpPr>
        <cdr:cNvPr id="9" name="TextBox 62">
          <a:extLst xmlns:a="http://schemas.openxmlformats.org/drawingml/2006/main">
            <a:ext uri="{FF2B5EF4-FFF2-40B4-BE49-F238E27FC236}">
              <a16:creationId xmlns:a16="http://schemas.microsoft.com/office/drawing/2014/main" id="{F3A93B6E-D0F4-0CA6-96CD-BECE8F618106}"/>
            </a:ext>
          </a:extLst>
        </cdr:cNvPr>
        <cdr:cNvSpPr txBox="1"/>
      </cdr:nvSpPr>
      <cdr:spPr>
        <a:xfrm xmlns:a="http://schemas.openxmlformats.org/drawingml/2006/main">
          <a:off x="1560954" y="3148395"/>
          <a:ext cx="101778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MSHS</a:t>
          </a:r>
        </a:p>
      </cdr:txBody>
    </cdr:sp>
  </cdr:relSizeAnchor>
  <cdr:relSizeAnchor xmlns:cdr="http://schemas.openxmlformats.org/drawingml/2006/chartDrawing">
    <cdr:from>
      <cdr:x>0.39467</cdr:x>
      <cdr:y>0.69544</cdr:y>
    </cdr:from>
    <cdr:to>
      <cdr:x>0.57125</cdr:x>
      <cdr:y>0.78382</cdr:y>
    </cdr:to>
    <cdr:sp macro="" textlink="">
      <cdr:nvSpPr>
        <cdr:cNvPr id="10" name="TextBox 62">
          <a:extLst xmlns:a="http://schemas.openxmlformats.org/drawingml/2006/main">
            <a:ext uri="{FF2B5EF4-FFF2-40B4-BE49-F238E27FC236}">
              <a16:creationId xmlns:a16="http://schemas.microsoft.com/office/drawing/2014/main" id="{367B10F5-5748-2D26-AB31-A779FD8C20B1}"/>
            </a:ext>
          </a:extLst>
        </cdr:cNvPr>
        <cdr:cNvSpPr txBox="1"/>
      </cdr:nvSpPr>
      <cdr:spPr>
        <a:xfrm xmlns:a="http://schemas.openxmlformats.org/drawingml/2006/main">
          <a:off x="2441590" y="3148395"/>
          <a:ext cx="1092396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MSMS</a:t>
          </a:r>
        </a:p>
      </cdr:txBody>
    </cdr:sp>
  </cdr:relSizeAnchor>
  <cdr:relSizeAnchor xmlns:cdr="http://schemas.openxmlformats.org/drawingml/2006/chartDrawing">
    <cdr:from>
      <cdr:x>0.07701</cdr:x>
      <cdr:y>0.55466</cdr:y>
    </cdr:from>
    <cdr:to>
      <cdr:x>0.16405</cdr:x>
      <cdr:y>0.64318</cdr:y>
    </cdr:to>
    <cdr:sp macro="" textlink="">
      <cdr:nvSpPr>
        <cdr:cNvPr id="2" name="TextBox 62">
          <a:extLst xmlns:a="http://schemas.openxmlformats.org/drawingml/2006/main">
            <a:ext uri="{FF2B5EF4-FFF2-40B4-BE49-F238E27FC236}">
              <a16:creationId xmlns:a16="http://schemas.microsoft.com/office/drawing/2014/main" id="{7600D8C2-B699-DE56-B9F1-F0FFAB93EE56}"/>
            </a:ext>
          </a:extLst>
        </cdr:cNvPr>
        <cdr:cNvSpPr txBox="1"/>
      </cdr:nvSpPr>
      <cdr:spPr>
        <a:xfrm xmlns:a="http://schemas.openxmlformats.org/drawingml/2006/main">
          <a:off x="476407" y="2314050"/>
          <a:ext cx="538452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0%</a:t>
          </a:r>
        </a:p>
      </cdr:txBody>
    </cdr:sp>
  </cdr:relSizeAnchor>
  <cdr:relSizeAnchor xmlns:cdr="http://schemas.openxmlformats.org/drawingml/2006/chartDrawing">
    <cdr:from>
      <cdr:x>0.20293</cdr:x>
      <cdr:y>0.55466</cdr:y>
    </cdr:from>
    <cdr:to>
      <cdr:x>0.32967</cdr:x>
      <cdr:y>0.64318</cdr:y>
    </cdr:to>
    <cdr:sp macro="" textlink="">
      <cdr:nvSpPr>
        <cdr:cNvPr id="6" name="TextBox 62">
          <a:extLst xmlns:a="http://schemas.openxmlformats.org/drawingml/2006/main">
            <a:ext uri="{FF2B5EF4-FFF2-40B4-BE49-F238E27FC236}">
              <a16:creationId xmlns:a16="http://schemas.microsoft.com/office/drawing/2014/main" id="{65BE7789-1F74-5703-00EF-E2AF7E7CC800}"/>
            </a:ext>
          </a:extLst>
        </cdr:cNvPr>
        <cdr:cNvSpPr txBox="1"/>
      </cdr:nvSpPr>
      <cdr:spPr>
        <a:xfrm xmlns:a="http://schemas.openxmlformats.org/drawingml/2006/main">
          <a:off x="1255387" y="2314050"/>
          <a:ext cx="78406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0%</a:t>
          </a:r>
        </a:p>
      </cdr:txBody>
    </cdr:sp>
  </cdr:relSizeAnchor>
  <cdr:relSizeAnchor xmlns:cdr="http://schemas.openxmlformats.org/drawingml/2006/chartDrawing">
    <cdr:from>
      <cdr:x>0.33347</cdr:x>
      <cdr:y>0.55466</cdr:y>
    </cdr:from>
    <cdr:to>
      <cdr:x>0.42051</cdr:x>
      <cdr:y>0.64318</cdr:y>
    </cdr:to>
    <cdr:sp macro="" textlink="">
      <cdr:nvSpPr>
        <cdr:cNvPr id="11" name="TextBox 62">
          <a:extLst xmlns:a="http://schemas.openxmlformats.org/drawingml/2006/main">
            <a:ext uri="{FF2B5EF4-FFF2-40B4-BE49-F238E27FC236}">
              <a16:creationId xmlns:a16="http://schemas.microsoft.com/office/drawing/2014/main" id="{5794673B-E57D-883D-B22C-9643B29255C6}"/>
            </a:ext>
          </a:extLst>
        </cdr:cNvPr>
        <cdr:cNvSpPr txBox="1"/>
      </cdr:nvSpPr>
      <cdr:spPr>
        <a:xfrm xmlns:a="http://schemas.openxmlformats.org/drawingml/2006/main">
          <a:off x="2062971" y="2314050"/>
          <a:ext cx="538452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0%</a:t>
          </a:r>
        </a:p>
      </cdr:txBody>
    </cdr:sp>
  </cdr:relSizeAnchor>
  <cdr:relSizeAnchor xmlns:cdr="http://schemas.openxmlformats.org/drawingml/2006/chartDrawing">
    <cdr:from>
      <cdr:x>0.45171</cdr:x>
      <cdr:y>0.55466</cdr:y>
    </cdr:from>
    <cdr:to>
      <cdr:x>0.53875</cdr:x>
      <cdr:y>0.64318</cdr:y>
    </cdr:to>
    <cdr:sp macro="" textlink="">
      <cdr:nvSpPr>
        <cdr:cNvPr id="12" name="TextBox 62">
          <a:extLst xmlns:a="http://schemas.openxmlformats.org/drawingml/2006/main">
            <a:ext uri="{FF2B5EF4-FFF2-40B4-BE49-F238E27FC236}">
              <a16:creationId xmlns:a16="http://schemas.microsoft.com/office/drawing/2014/main" id="{3D0FC62F-5605-EF64-886B-B886A2228174}"/>
            </a:ext>
          </a:extLst>
        </cdr:cNvPr>
        <cdr:cNvSpPr txBox="1"/>
      </cdr:nvSpPr>
      <cdr:spPr>
        <a:xfrm xmlns:a="http://schemas.openxmlformats.org/drawingml/2006/main">
          <a:off x="2794473" y="2314050"/>
          <a:ext cx="538452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0%</a:t>
          </a:r>
        </a:p>
      </cdr:txBody>
    </cdr:sp>
  </cdr:relSizeAnchor>
  <cdr:relSizeAnchor xmlns:cdr="http://schemas.openxmlformats.org/drawingml/2006/chartDrawing">
    <cdr:from>
      <cdr:x>0.571</cdr:x>
      <cdr:y>0.55466</cdr:y>
    </cdr:from>
    <cdr:to>
      <cdr:x>0.65804</cdr:x>
      <cdr:y>0.64318</cdr:y>
    </cdr:to>
    <cdr:sp macro="" textlink="">
      <cdr:nvSpPr>
        <cdr:cNvPr id="13" name="TextBox 62">
          <a:extLst xmlns:a="http://schemas.openxmlformats.org/drawingml/2006/main">
            <a:ext uri="{FF2B5EF4-FFF2-40B4-BE49-F238E27FC236}">
              <a16:creationId xmlns:a16="http://schemas.microsoft.com/office/drawing/2014/main" id="{7C9CA717-ECF9-5C36-119C-0647B7665568}"/>
            </a:ext>
          </a:extLst>
        </cdr:cNvPr>
        <cdr:cNvSpPr txBox="1"/>
      </cdr:nvSpPr>
      <cdr:spPr>
        <a:xfrm xmlns:a="http://schemas.openxmlformats.org/drawingml/2006/main">
          <a:off x="3532440" y="2314050"/>
          <a:ext cx="538452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0%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0.00614</cdr:x>
      <cdr:y>0.75234</cdr:y>
    </cdr:from>
    <cdr:to>
      <cdr:x>0.9578</cdr:x>
      <cdr:y>0.83074</cdr:y>
    </cdr:to>
    <cdr:sp macro="" textlink="">
      <cdr:nvSpPr>
        <cdr:cNvPr id="2" name="TextBox 61">
          <a:extLst xmlns:a="http://schemas.openxmlformats.org/drawingml/2006/main">
            <a:ext uri="{FF2B5EF4-FFF2-40B4-BE49-F238E27FC236}">
              <a16:creationId xmlns:a16="http://schemas.microsoft.com/office/drawing/2014/main" id="{AE527D8D-65AF-982A-531E-A0F03A09B067}"/>
            </a:ext>
          </a:extLst>
        </cdr:cNvPr>
        <cdr:cNvSpPr txBox="1"/>
      </cdr:nvSpPr>
      <cdr:spPr>
        <a:xfrm xmlns:a="http://schemas.openxmlformats.org/drawingml/2006/main">
          <a:off x="33469" y="3324062"/>
          <a:ext cx="5188926" cy="34639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lIns="0" tIns="0" rIns="0" bIns="0" rtlCol="0" anchor="t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lnSpc>
              <a:spcPct val="116199"/>
            </a:lnSpc>
          </a:pPr>
          <a:r>
            <a:rPr lang="en-US" alt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8.5% </a:t>
          </a:r>
          <a:r>
            <a:rPr lang="ko-KR" altLang="en-US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이하</a:t>
          </a:r>
          <a:r>
            <a:rPr lang="en-US" alt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                 8.5% </a:t>
          </a:r>
          <a:r>
            <a:rPr lang="ko-KR" altLang="en-US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초과</a:t>
          </a:r>
          <a:endParaRPr lang="ko-KR" b="1" i="0" u="none" strike="noStrike" dirty="0">
            <a:solidFill>
              <a:srgbClr val="000000"/>
            </a:solidFill>
            <a:latin typeface="KoPubWorld돋움체 Bold" panose="00000800000000000000" pitchFamily="2" charset="-127"/>
            <a:ea typeface="KoPubWorld돋움체 Bold" panose="00000800000000000000" pitchFamily="2" charset="-127"/>
            <a:cs typeface="KoPubWorld돋움체 Bold" panose="00000800000000000000" pitchFamily="2" charset="-127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0.00614</cdr:x>
      <cdr:y>0.75234</cdr:y>
    </cdr:from>
    <cdr:to>
      <cdr:x>0.9578</cdr:x>
      <cdr:y>0.83074</cdr:y>
    </cdr:to>
    <cdr:sp macro="" textlink="">
      <cdr:nvSpPr>
        <cdr:cNvPr id="2" name="TextBox 61">
          <a:extLst xmlns:a="http://schemas.openxmlformats.org/drawingml/2006/main">
            <a:ext uri="{FF2B5EF4-FFF2-40B4-BE49-F238E27FC236}">
              <a16:creationId xmlns:a16="http://schemas.microsoft.com/office/drawing/2014/main" id="{AE527D8D-65AF-982A-531E-A0F03A09B067}"/>
            </a:ext>
          </a:extLst>
        </cdr:cNvPr>
        <cdr:cNvSpPr txBox="1"/>
      </cdr:nvSpPr>
      <cdr:spPr>
        <a:xfrm xmlns:a="http://schemas.openxmlformats.org/drawingml/2006/main">
          <a:off x="33469" y="3324062"/>
          <a:ext cx="5188926" cy="34639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lIns="0" tIns="0" rIns="0" bIns="0" rtlCol="0" anchor="t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 algn="ctr">
            <a:lnSpc>
              <a:spcPct val="116199"/>
            </a:lnSpc>
          </a:pPr>
          <a:endParaRPr lang="ko-KR" b="1" i="0" u="none" strike="noStrike" dirty="0">
            <a:solidFill>
              <a:srgbClr val="000000"/>
            </a:solidFill>
            <a:latin typeface="KoPubWorld돋움체 Bold" panose="00000800000000000000" pitchFamily="2" charset="-127"/>
            <a:ea typeface="KoPubWorld돋움체 Bold" panose="00000800000000000000" pitchFamily="2" charset="-127"/>
            <a:cs typeface="KoPubWorld돋움체 Bold" panose="00000800000000000000" pitchFamily="2" charset="-127"/>
          </a:endParaRPr>
        </a:p>
      </cdr:txBody>
    </cdr:sp>
  </cdr:relSizeAnchor>
  <cdr:relSizeAnchor xmlns:cdr="http://schemas.openxmlformats.org/drawingml/2006/chartDrawing">
    <cdr:from>
      <cdr:x>0.1326</cdr:x>
      <cdr:y>0.76228</cdr:y>
    </cdr:from>
    <cdr:to>
      <cdr:x>0.4236</cdr:x>
      <cdr:y>0.92627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AA0109D4-6D57-4CD0-AE70-56D70E5E9622}"/>
            </a:ext>
          </a:extLst>
        </cdr:cNvPr>
        <cdr:cNvSpPr txBox="1"/>
      </cdr:nvSpPr>
      <cdr:spPr>
        <a:xfrm xmlns:a="http://schemas.openxmlformats.org/drawingml/2006/main">
          <a:off x="723017" y="3367980"/>
          <a:ext cx="1586668" cy="7245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ko-KR" altLang="en-US" sz="1600" b="1" kern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최적 조업조건 적용 전</a:t>
          </a:r>
        </a:p>
      </cdr:txBody>
    </cdr:sp>
  </cdr:relSizeAnchor>
  <cdr:relSizeAnchor xmlns:cdr="http://schemas.openxmlformats.org/drawingml/2006/chartDrawing">
    <cdr:from>
      <cdr:x>0.54059</cdr:x>
      <cdr:y>0.76228</cdr:y>
    </cdr:from>
    <cdr:to>
      <cdr:x>0.82715</cdr:x>
      <cdr:y>0.86864</cdr:y>
    </cdr:to>
    <cdr:sp macro="" textlink="">
      <cdr:nvSpPr>
        <cdr:cNvPr id="7" name="TextBox 1">
          <a:extLst xmlns:a="http://schemas.openxmlformats.org/drawingml/2006/main">
            <a:ext uri="{FF2B5EF4-FFF2-40B4-BE49-F238E27FC236}">
              <a16:creationId xmlns:a16="http://schemas.microsoft.com/office/drawing/2014/main" id="{B1E5C079-7787-118E-290B-B95031C03B96}"/>
            </a:ext>
          </a:extLst>
        </cdr:cNvPr>
        <cdr:cNvSpPr txBox="1"/>
      </cdr:nvSpPr>
      <cdr:spPr>
        <a:xfrm xmlns:a="http://schemas.openxmlformats.org/drawingml/2006/main">
          <a:off x="2947594" y="3367980"/>
          <a:ext cx="1562464" cy="4699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600" b="1" kern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rPr>
            <a:t>최적 조업조건 적용 후</a:t>
          </a:r>
        </a:p>
      </cdr:txBody>
    </cdr:sp>
  </cdr:relSizeAnchor>
  <cdr:relSizeAnchor xmlns:cdr="http://schemas.openxmlformats.org/drawingml/2006/chartDrawing">
    <cdr:from>
      <cdr:x>0.42025</cdr:x>
      <cdr:y>0.24597</cdr:y>
    </cdr:from>
    <cdr:to>
      <cdr:x>0.62629</cdr:x>
      <cdr:y>0.50991</cdr:y>
    </cdr:to>
    <cdr:pic>
      <cdr:nvPicPr>
        <cdr:cNvPr id="9" name="Picture 21">
          <a:extLst xmlns:a="http://schemas.openxmlformats.org/drawingml/2006/main">
            <a:ext uri="{FF2B5EF4-FFF2-40B4-BE49-F238E27FC236}">
              <a16:creationId xmlns:a16="http://schemas.microsoft.com/office/drawing/2014/main" id="{7035C34D-4663-A0E0-C681-78FB68B5451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brightnessContrast bright="20000" contrast="-20000"/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 rot="20783745" flipV="1">
          <a:off x="2291395" y="1086769"/>
          <a:ext cx="1123459" cy="1166137"/>
        </a:xfrm>
        <a:prstGeom xmlns:a="http://schemas.openxmlformats.org/drawingml/2006/main" prst="rect">
          <a:avLst/>
        </a:prstGeom>
      </cdr:spPr>
    </cdr:pic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0.09855</cdr:x>
      <cdr:y>0.03181</cdr:y>
    </cdr:from>
    <cdr:to>
      <cdr:x>0.28579</cdr:x>
      <cdr:y>0.8833</cdr:y>
    </cdr:to>
    <cdr:sp macro="" textlink="">
      <cdr:nvSpPr>
        <cdr:cNvPr id="2" name="직사각형 1">
          <a:extLst xmlns:a="http://schemas.openxmlformats.org/drawingml/2006/main">
            <a:ext uri="{FF2B5EF4-FFF2-40B4-BE49-F238E27FC236}">
              <a16:creationId xmlns:a16="http://schemas.microsoft.com/office/drawing/2014/main" id="{CA32C735-2257-6DA7-DEB8-08642E575537}"/>
            </a:ext>
          </a:extLst>
        </cdr:cNvPr>
        <cdr:cNvSpPr/>
      </cdr:nvSpPr>
      <cdr:spPr>
        <a:xfrm xmlns:a="http://schemas.openxmlformats.org/drawingml/2006/main">
          <a:off x="761999" y="145317"/>
          <a:ext cx="1447815" cy="38898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57150">
          <a:solidFill>
            <a:srgbClr val="FC5230"/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DC052D-F94F-C326-E9CC-9CB258ED20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E97EB8-7E48-64D4-18D7-49DD35894C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72B5B-9BCC-4E00-83E4-C99321C18185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A1E519-78BA-3BE9-5727-FAB7F5A85D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EFAA50-2E4D-2094-86BF-B778EAB79D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80681-D5F1-437E-94C1-745AB976A2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83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ADF05-4046-462F-BCD5-7CB7D45A4F50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C4227-A25D-4439-9279-940AD75C1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36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8D938-AC0E-E126-E639-CB0D5404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2B0F2A-748A-B5AA-50F8-26367818F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AB57D6-FC65-3717-8E63-163244BEA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4FC14-19CF-1673-54BB-B0D5A5FE5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7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30484-6C8F-772C-DD7F-1E86FE63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47F829-FB29-43AD-D40C-E1741A03B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5C7E4E-D409-6A45-92D3-1A3D366E3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01E457-0BFE-E2C6-1D0A-A82598CE8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94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2ECB8-84EC-5808-51FB-960022C2D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03B87F-C64E-BC22-1B69-D0BF42967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228100-81A2-1819-093A-ABD0E914F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00405F-0DB1-9916-956E-B67AE5681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70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524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2CE9-83F4-3C59-3BFD-94D9BB3B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B85B16-41D4-73C5-9B9D-B16A73C6E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9CAC5C-BE29-4EB4-382B-96C630B40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E38E13-0C18-04A8-B698-1371B790B2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998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36D2-333B-B2CC-5352-61D45B4DF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988832-EDEC-093D-ACB9-AA9AA2F2D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31FD03-3C0E-DCE5-F8FA-757BAAEFD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02E710-1F02-FA5F-BE38-7E9B5524F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181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9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1CCA7-31F5-62B7-689A-6EC9556E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BECA31-5649-D478-F7D7-B4540324D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76EC0D-4B27-4EDE-B29A-94C452542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EAF36-5B14-B853-A824-58B0D9284C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65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3E32-0F1B-D9FE-779D-E3637DE71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F22C5F-963D-85C5-DAEC-2129551D9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F3FE83-78B2-603C-2D6D-40584DE87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B6B8E-6156-7B39-ECC8-010F8A6DB4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43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68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DFAB0-3F39-F4BA-7560-C60C6FB8A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AC3753-ED9D-B27E-0E23-EEAD06AC9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89383F-3B8E-C7EE-182F-95BDEE5EA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653AEB-5617-2C71-BE40-801B7A1A4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642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61DBD-5BEF-658D-A774-4651536E3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657A85-D365-C460-B43A-33C31C69C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D757C5-D687-E73C-DAAD-D7463640F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>
              <a:lnSpc>
                <a:spcPct val="91714"/>
              </a:lnSpc>
              <a:defRPr/>
            </a:pPr>
            <a:endParaRPr lang="ko-KR" altLang="ko-KR" sz="1200" b="0" i="0" u="none" strike="noStrike" dirty="0">
              <a:solidFill>
                <a:srgbClr val="78787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B781C-E1EE-9224-14BB-E9270D53D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8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A1E2-76CA-4649-26BF-F87250AF1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396D05-BCF1-8082-AAF3-C5EB21DA8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35FBF8-1BEE-5DBA-32E0-3EFBECC64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2 3</a:t>
            </a:r>
            <a:r>
              <a:rPr lang="ko-KR" altLang="en-US" dirty="0"/>
              <a:t>호기 추가</a:t>
            </a:r>
            <a:r>
              <a:rPr lang="en-US" altLang="ko-KR" dirty="0"/>
              <a:t>, </a:t>
            </a:r>
            <a:r>
              <a:rPr lang="ko-KR" altLang="en-US" dirty="0" err="1"/>
              <a:t>소둔산세</a:t>
            </a:r>
            <a:r>
              <a:rPr lang="ko-KR" altLang="en-US" dirty="0"/>
              <a:t> 근무조별 파이로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82CE1-1131-77A9-3DFA-BBA1D27F9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67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A1E2-76CA-4649-26BF-F87250AF1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396D05-BCF1-8082-AAF3-C5EB21DA8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35FBF8-1BEE-5DBA-32E0-3EFBECC64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 난도가 높음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82CE1-1131-77A9-3DFA-BBA1D27F9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6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6D8D5-3AF0-3528-9DA1-2CE2AAB7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DBF972-559B-2A3B-AFDE-2CCC5326F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526BE8-FA0A-BE26-55A3-7C157055C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140 </a:t>
            </a:r>
            <a:r>
              <a:rPr lang="ko-KR" altLang="en-US" dirty="0"/>
              <a:t>이하인 개수 중 </a:t>
            </a:r>
            <a:r>
              <a:rPr lang="en-US" altLang="ko-KR" dirty="0"/>
              <a:t>4.5</a:t>
            </a:r>
            <a:r>
              <a:rPr lang="ko-KR" altLang="en-US" dirty="0"/>
              <a:t>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E3AE9F-3DD0-F0E8-B1DD-994CA3AC1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3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533A-614C-B6C9-2F55-83EB410B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FA0AF0-FF7B-6B9E-867D-E7E18D0BA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69711B-0337-9D8E-5E58-D211060E8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FE7776-E08A-7E3D-30DA-3EF78018F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11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9D1E-46F6-3BA6-92B3-8CAD6650E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0D046F-4BF5-34A3-3CA0-11464C060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8019F-3FFC-B4B7-5298-135C37B1E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>
              <a:lnSpc>
                <a:spcPct val="91714"/>
              </a:lnSpc>
              <a:defRPr/>
            </a:pPr>
            <a:r>
              <a:rPr lang="ko-KR" altLang="en-US" sz="1200" b="0" i="0" u="none" strike="noStrike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공장</a:t>
            </a:r>
            <a:r>
              <a:rPr lang="en-US" altLang="ko-KR" sz="1200" b="0" i="0" u="none" strike="noStrike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슬라브 계절</a:t>
            </a:r>
            <a:r>
              <a:rPr lang="en-US" altLang="ko-KR" sz="1200" b="0" i="0" u="none" strike="noStrike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계절별로</a:t>
            </a:r>
            <a:r>
              <a:rPr lang="en-US" altLang="ko-KR" sz="1200" b="0" i="0" u="none" strike="noStrike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), </a:t>
            </a:r>
            <a:r>
              <a:rPr lang="ko-KR" altLang="en-US" sz="1200" b="0" i="0" u="none" strike="noStrike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균열온도</a:t>
            </a:r>
            <a:r>
              <a:rPr lang="en-US" altLang="ko-KR" sz="1200" b="0" i="0" u="none" strike="noStrike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총 재로 시간</a:t>
            </a:r>
            <a:r>
              <a:rPr lang="en-US" altLang="ko-KR" sz="1200" b="0" i="0" u="none" strike="noStrike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sz="1200" b="0" i="0" u="none" strike="noStrike" dirty="0" err="1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ldg</a:t>
            </a:r>
            <a:r>
              <a:rPr lang="ko-KR" altLang="en-US" sz="1200" b="0" i="0" u="none" strike="noStrike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사용여부</a:t>
            </a:r>
            <a:endParaRPr lang="ko-KR" altLang="ko-KR" sz="1200" b="0" i="0" u="none" strike="noStrike" dirty="0">
              <a:solidFill>
                <a:srgbClr val="78787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F1DC0B-09E8-EC27-DBCB-A5C6012E4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1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FC22C-FFB8-39E0-9636-0D621F304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EBF11E-9371-AB6A-49B6-5DF7893FF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E22322-420F-5D26-561B-145B96951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140 </a:t>
            </a:r>
            <a:r>
              <a:rPr lang="ko-KR" altLang="en-US" dirty="0"/>
              <a:t>이하인 개수 중 </a:t>
            </a:r>
            <a:r>
              <a:rPr lang="en-US" altLang="ko-KR" dirty="0"/>
              <a:t>4.5</a:t>
            </a:r>
            <a:r>
              <a:rPr lang="ko-KR" altLang="en-US" dirty="0"/>
              <a:t>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AB9C8-0116-CFEE-1E4E-A0231E31D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C4227-A25D-4439-9279-940AD75C10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76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916400" y="9899015"/>
            <a:ext cx="2133600" cy="365125"/>
          </a:xfrm>
        </p:spPr>
        <p:txBody>
          <a:bodyPr/>
          <a:lstStyle>
            <a:lvl1pPr algn="ctr">
              <a:defRPr sz="1400"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42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chart" Target="../charts/chart9.xml"/><Relationship Id="rId5" Type="http://schemas.openxmlformats.org/officeDocument/2006/relationships/image" Target="../media/image36.png"/><Relationship Id="rId10" Type="http://schemas.openxmlformats.org/officeDocument/2006/relationships/chart" Target="../charts/chart8.xml"/><Relationship Id="rId4" Type="http://schemas.openxmlformats.org/officeDocument/2006/relationships/image" Target="../media/image34.png"/><Relationship Id="rId9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image" Target="../media/image42.png"/><Relationship Id="rId7" Type="http://schemas.openxmlformats.org/officeDocument/2006/relationships/chart" Target="../charts/chart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66.png"/><Relationship Id="rId9" Type="http://schemas.openxmlformats.org/officeDocument/2006/relationships/chart" Target="../charts/char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hart" Target="../charts/chart15.xml"/><Relationship Id="rId3" Type="http://schemas.openxmlformats.org/officeDocument/2006/relationships/image" Target="../media/image34.png"/><Relationship Id="rId7" Type="http://schemas.openxmlformats.org/officeDocument/2006/relationships/image" Target="../media/image68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chart" Target="../charts/chart14.xml"/><Relationship Id="rId5" Type="http://schemas.openxmlformats.org/officeDocument/2006/relationships/chart" Target="../charts/chart13.xml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66.png"/><Relationship Id="rId14" Type="http://schemas.openxmlformats.org/officeDocument/2006/relationships/chart" Target="../charts/char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5.png"/><Relationship Id="rId3" Type="http://schemas.openxmlformats.org/officeDocument/2006/relationships/chart" Target="../charts/chart17.xml"/><Relationship Id="rId7" Type="http://schemas.openxmlformats.org/officeDocument/2006/relationships/image" Target="../media/image4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36.png"/><Relationship Id="rId5" Type="http://schemas.openxmlformats.org/officeDocument/2006/relationships/image" Target="../media/image71.png"/><Relationship Id="rId10" Type="http://schemas.openxmlformats.org/officeDocument/2006/relationships/image" Target="../media/image73.png"/><Relationship Id="rId4" Type="http://schemas.openxmlformats.org/officeDocument/2006/relationships/image" Target="../media/image34.png"/><Relationship Id="rId9" Type="http://schemas.openxmlformats.org/officeDocument/2006/relationships/chart" Target="../charts/char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34.png"/><Relationship Id="rId10" Type="http://schemas.openxmlformats.org/officeDocument/2006/relationships/chart" Target="../charts/chart19.xml"/><Relationship Id="rId4" Type="http://schemas.openxmlformats.org/officeDocument/2006/relationships/image" Target="../media/image77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0.png"/><Relationship Id="rId7" Type="http://schemas.openxmlformats.org/officeDocument/2006/relationships/chart" Target="../charts/chart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2.xml"/><Relationship Id="rId5" Type="http://schemas.openxmlformats.org/officeDocument/2006/relationships/image" Target="../media/image36.png"/><Relationship Id="rId4" Type="http://schemas.openxmlformats.org/officeDocument/2006/relationships/chart" Target="../charts/char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82.png"/><Relationship Id="rId7" Type="http://schemas.openxmlformats.org/officeDocument/2006/relationships/image" Target="../media/image42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microsoft.com/office/2007/relationships/hdphoto" Target="../media/hdphoto3.wdp"/><Relationship Id="rId4" Type="http://schemas.openxmlformats.org/officeDocument/2006/relationships/image" Target="../media/image83.png"/><Relationship Id="rId9" Type="http://schemas.openxmlformats.org/officeDocument/2006/relationships/image" Target="../media/image87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art.fss.or.kr/dsaf001/main.do?rcpNo=20250814002762" TargetMode="External"/><Relationship Id="rId3" Type="http://schemas.openxmlformats.org/officeDocument/2006/relationships/image" Target="../media/image42.png"/><Relationship Id="rId7" Type="http://schemas.openxmlformats.org/officeDocument/2006/relationships/hyperlink" Target="https://www.poscomobility.com/resources/file/download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teeldaily.co.kr/news/articleView.html?idxno=171511" TargetMode="External"/><Relationship Id="rId5" Type="http://schemas.openxmlformats.org/officeDocument/2006/relationships/hyperlink" Target="https://steelmax.co.kr/2022/08/18/sts304-sts316-comparison-ks-stainles-steel/" TargetMode="External"/><Relationship Id="rId4" Type="http://schemas.openxmlformats.org/officeDocument/2006/relationships/hyperlink" Target="http://cs.stainlesssteel.or.kr/contents/sts_overview.js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0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3.png"/><Relationship Id="rId1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microsoft.com/office/2007/relationships/hdphoto" Target="../media/hdphoto5.wdp"/><Relationship Id="rId2" Type="http://schemas.openxmlformats.org/officeDocument/2006/relationships/image" Target="../media/image43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3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4.xml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chart" Target="../charts/chart27.xml"/><Relationship Id="rId5" Type="http://schemas.openxmlformats.org/officeDocument/2006/relationships/image" Target="../media/image116.png"/><Relationship Id="rId10" Type="http://schemas.openxmlformats.org/officeDocument/2006/relationships/chart" Target="../charts/chart26.xml"/><Relationship Id="rId4" Type="http://schemas.openxmlformats.org/officeDocument/2006/relationships/image" Target="../media/image36.png"/><Relationship Id="rId9" Type="http://schemas.openxmlformats.org/officeDocument/2006/relationships/chart" Target="../charts/chart2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34.png"/><Relationship Id="rId7" Type="http://schemas.openxmlformats.org/officeDocument/2006/relationships/chart" Target="../charts/chart2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chart" Target="../charts/chart28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chart" Target="../charts/chart2.xml"/><Relationship Id="rId17" Type="http://schemas.openxmlformats.org/officeDocument/2006/relationships/chart" Target="../charts/chart4.xml"/><Relationship Id="rId2" Type="http://schemas.openxmlformats.org/officeDocument/2006/relationships/image" Target="../media/image3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5" Type="http://schemas.openxmlformats.org/officeDocument/2006/relationships/image" Target="../media/image35.png"/><Relationship Id="rId15" Type="http://schemas.openxmlformats.org/officeDocument/2006/relationships/chart" Target="../charts/chart3.xml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chart" Target="../charts/chart1.xml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.png"/><Relationship Id="rId12" Type="http://schemas.openxmlformats.org/officeDocument/2006/relationships/image" Target="../media/image42.png"/><Relationship Id="rId17" Type="http://schemas.openxmlformats.org/officeDocument/2006/relationships/image" Target="../media/image54.png"/><Relationship Id="rId2" Type="http://schemas.openxmlformats.org/officeDocument/2006/relationships/video" Target="../media/media1.mp4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10" Type="http://schemas.microsoft.com/office/2007/relationships/hdphoto" Target="../media/hdphoto2.wdp"/><Relationship Id="rId19" Type="http://schemas.openxmlformats.org/officeDocument/2006/relationships/image" Target="../media/image56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12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33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-139700" y="4241800"/>
            <a:ext cx="18567400" cy="1173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9398000"/>
            <a:ext cx="5765800" cy="148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9486900"/>
            <a:ext cx="164592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 rot="14880000">
            <a:off x="12230100" y="-1587500"/>
            <a:ext cx="7543800" cy="824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 rot="14880000">
            <a:off x="11557000" y="-3149600"/>
            <a:ext cx="7543800" cy="824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 rot="14880000">
            <a:off x="10642600" y="-4864100"/>
            <a:ext cx="7543800" cy="824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14880000">
            <a:off x="13182600" y="-177800"/>
            <a:ext cx="7543800" cy="824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9400" y="241300"/>
            <a:ext cx="1308100" cy="355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611100" y="254000"/>
            <a:ext cx="5537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2100" b="0" i="0" u="none" strike="noStrike">
                <a:solidFill>
                  <a:srgbClr val="FFFFFF">
                    <a:alpha val="83137"/>
                  </a:srgbClr>
                </a:solidFill>
                <a:ea typeface="KOTRA_BOLD Bold"/>
              </a:rPr>
              <a:t>청년</a:t>
            </a:r>
            <a:r>
              <a:rPr lang="en-US" sz="2100" b="0" i="0" u="none" strike="noStrike">
                <a:solidFill>
                  <a:srgbClr val="FFFFFF">
                    <a:alpha val="83137"/>
                  </a:srgbClr>
                </a:solidFill>
                <a:latin typeface="KOTRA_BOLD Bold"/>
              </a:rPr>
              <a:t> AI·Big Data </a:t>
            </a:r>
            <a:r>
              <a:rPr lang="ko-KR" sz="2100" b="0" i="0" u="none" strike="noStrike">
                <a:solidFill>
                  <a:srgbClr val="FFFFFF">
                    <a:alpha val="83137"/>
                  </a:srgbClr>
                </a:solidFill>
                <a:ea typeface="KOTRA_BOLD Bold"/>
              </a:rPr>
              <a:t>아카데미</a:t>
            </a:r>
            <a:r>
              <a:rPr lang="en-US" sz="2100" b="0" i="0" u="none" strike="noStrike">
                <a:solidFill>
                  <a:srgbClr val="FFFFFF">
                    <a:alpha val="83137"/>
                  </a:srgbClr>
                </a:solidFill>
                <a:latin typeface="KOTRA_BOLD Bold"/>
              </a:rPr>
              <a:t> 31</a:t>
            </a:r>
            <a:r>
              <a:rPr lang="ko-KR" sz="2100" b="0" i="0" u="none" strike="noStrike">
                <a:solidFill>
                  <a:srgbClr val="FFFFFF">
                    <a:alpha val="83137"/>
                  </a:srgbClr>
                </a:solidFill>
                <a:ea typeface="KOTRA_BOLD Bold"/>
              </a:rPr>
              <a:t>기</a:t>
            </a:r>
            <a:r>
              <a:rPr lang="en-US" sz="2100" b="0" i="0" u="none" strike="noStrike">
                <a:solidFill>
                  <a:srgbClr val="FFFFFF">
                    <a:alpha val="83137"/>
                  </a:srgbClr>
                </a:solidFill>
                <a:latin typeface="KOTRA_BOLD Bold"/>
              </a:rPr>
              <a:t> ·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38200" y="3873500"/>
            <a:ext cx="15316200" cy="788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3500" y="1993900"/>
            <a:ext cx="11442700" cy="527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52400" y="3327400"/>
            <a:ext cx="17259300" cy="5270500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770955A-6C44-BDC3-5045-6EB3873F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C5202-DA45-212F-8A18-4BB80E9B1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9ACF70-B4F6-9A6B-FA2A-8A885BBCF565}"/>
              </a:ext>
            </a:extLst>
          </p:cNvPr>
          <p:cNvSpPr/>
          <p:nvPr/>
        </p:nvSpPr>
        <p:spPr>
          <a:xfrm>
            <a:off x="3003397" y="4085447"/>
            <a:ext cx="833768" cy="3398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00E6F9DD-7217-AB46-9B31-9116887E2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157"/>
            <a:ext cx="18288000" cy="127088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B3C8E46-4CFA-54C3-A377-DA497F592731}"/>
              </a:ext>
            </a:extLst>
          </p:cNvPr>
          <p:cNvGrpSpPr/>
          <p:nvPr/>
        </p:nvGrpSpPr>
        <p:grpSpPr>
          <a:xfrm>
            <a:off x="-1220126" y="1597259"/>
            <a:ext cx="7309274" cy="8094539"/>
            <a:chOff x="-317956" y="1485901"/>
            <a:chExt cx="5411836" cy="8094539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0C5845CF-C9A2-5AAF-0BC6-40235BA30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451" y="1975913"/>
              <a:ext cx="3341579" cy="7604527"/>
            </a:xfrm>
            <a:prstGeom prst="rect">
              <a:avLst/>
            </a:prstGeom>
            <a:effectLst/>
          </p:spPr>
        </p:pic>
        <p:pic>
          <p:nvPicPr>
            <p:cNvPr id="117" name="Picture 8">
              <a:extLst>
                <a:ext uri="{FF2B5EF4-FFF2-40B4-BE49-F238E27FC236}">
                  <a16:creationId xmlns:a16="http://schemas.microsoft.com/office/drawing/2014/main" id="{8763C4C3-E6E0-AC32-E537-7E4AD9E16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492" y="1485901"/>
              <a:ext cx="3321681" cy="783666"/>
            </a:xfrm>
            <a:prstGeom prst="rect">
              <a:avLst/>
            </a:prstGeom>
          </p:spPr>
        </p:pic>
        <p:sp>
          <p:nvSpPr>
            <p:cNvPr id="118" name="TextBox 5">
              <a:extLst>
                <a:ext uri="{FF2B5EF4-FFF2-40B4-BE49-F238E27FC236}">
                  <a16:creationId xmlns:a16="http://schemas.microsoft.com/office/drawing/2014/main" id="{86CB6DBE-03FD-60FD-2DF8-8EF5A3AF4BB3}"/>
                </a:ext>
              </a:extLst>
            </p:cNvPr>
            <p:cNvSpPr txBox="1"/>
            <p:nvPr/>
          </p:nvSpPr>
          <p:spPr>
            <a:xfrm>
              <a:off x="-317956" y="1624109"/>
              <a:ext cx="5411836" cy="507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</a:t>
              </a:r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제강 공장별 불량률</a:t>
              </a: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</a:t>
              </a:r>
              <a:endPara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" name="Picture 5">
            <a:extLst>
              <a:ext uri="{FF2B5EF4-FFF2-40B4-BE49-F238E27FC236}">
                <a16:creationId xmlns:a16="http://schemas.microsoft.com/office/drawing/2014/main" id="{BF076046-782D-521C-A735-FE3D13FA6A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6232"/>
          <a:stretch>
            <a:fillRect/>
          </a:stretch>
        </p:blipFill>
        <p:spPr>
          <a:xfrm>
            <a:off x="-605101" y="-599794"/>
            <a:ext cx="7408922" cy="1822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BDC8EE-7440-F4CC-FDFA-C434720A71DF}"/>
              </a:ext>
            </a:extLst>
          </p:cNvPr>
          <p:cNvSpPr txBox="1"/>
          <p:nvPr/>
        </p:nvSpPr>
        <p:spPr>
          <a:xfrm>
            <a:off x="4524267" y="1375123"/>
            <a:ext cx="16373526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공장</a:t>
            </a:r>
            <a:r>
              <a:rPr lang="en-US" altLang="ko-KR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/</a:t>
            </a:r>
            <a:r>
              <a:rPr lang="ko-KR" altLang="en-US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설비에 따른 불량률 차이 분석 </a:t>
            </a:r>
          </a:p>
          <a:p>
            <a:pPr lvl="0">
              <a:lnSpc>
                <a:spcPct val="99600"/>
              </a:lnSpc>
              <a:defRPr/>
            </a:pPr>
            <a:endParaRPr lang="en-US" sz="5801" dirty="0">
              <a:solidFill>
                <a:srgbClr val="19437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8B3238F0-6366-B6D3-BDC6-98350B889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221" y="1899425"/>
            <a:ext cx="4464000" cy="7815762"/>
          </a:xfrm>
          <a:prstGeom prst="rect">
            <a:avLst/>
          </a:prstGeom>
          <a:effectLst/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C3810A32-FF13-78F0-0121-721CF7127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785" y="1597259"/>
            <a:ext cx="4464000" cy="792225"/>
          </a:xfrm>
          <a:prstGeom prst="rect">
            <a:avLst/>
          </a:prstGeom>
        </p:spPr>
      </p:pic>
      <p:sp>
        <p:nvSpPr>
          <p:cNvPr id="40" name="TextBox 5">
            <a:extLst>
              <a:ext uri="{FF2B5EF4-FFF2-40B4-BE49-F238E27FC236}">
                <a16:creationId xmlns:a16="http://schemas.microsoft.com/office/drawing/2014/main" id="{C7472F4E-0752-A716-5F4D-F3124E48E40E}"/>
              </a:ext>
            </a:extLst>
          </p:cNvPr>
          <p:cNvSpPr txBox="1"/>
          <p:nvPr/>
        </p:nvSpPr>
        <p:spPr>
          <a:xfrm>
            <a:off x="3206329" y="1736222"/>
            <a:ext cx="7309274" cy="5072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소둔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산세 공장별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34C4D930-E1DC-F92F-95B0-A9D09B9B9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257735"/>
              </p:ext>
            </p:extLst>
          </p:nvPr>
        </p:nvGraphicFramePr>
        <p:xfrm>
          <a:off x="4743953" y="2060380"/>
          <a:ext cx="4567490" cy="4410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2" name="Picture 2">
            <a:extLst>
              <a:ext uri="{FF2B5EF4-FFF2-40B4-BE49-F238E27FC236}">
                <a16:creationId xmlns:a16="http://schemas.microsoft.com/office/drawing/2014/main" id="{8E24F78A-FEB2-7F2F-2578-CAA2DC2EE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201" y="2087269"/>
            <a:ext cx="4464000" cy="7597597"/>
          </a:xfrm>
          <a:prstGeom prst="rect">
            <a:avLst/>
          </a:prstGeom>
          <a:effectLst/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55DDB4BD-0773-59B5-EA6B-C4E6AF37F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144" y="1597259"/>
            <a:ext cx="4486292" cy="792225"/>
          </a:xfrm>
          <a:prstGeom prst="rect">
            <a:avLst/>
          </a:prstGeom>
        </p:spPr>
      </p:pic>
      <p:sp>
        <p:nvSpPr>
          <p:cNvPr id="44" name="TextBox 5">
            <a:extLst>
              <a:ext uri="{FF2B5EF4-FFF2-40B4-BE49-F238E27FC236}">
                <a16:creationId xmlns:a16="http://schemas.microsoft.com/office/drawing/2014/main" id="{42C48369-A38A-D95A-F99C-B7D896568BA9}"/>
              </a:ext>
            </a:extLst>
          </p:cNvPr>
          <p:cNvSpPr txBox="1"/>
          <p:nvPr/>
        </p:nvSpPr>
        <p:spPr>
          <a:xfrm>
            <a:off x="7784255" y="1736222"/>
            <a:ext cx="7309274" cy="5072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소둔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산세 공장 근무조별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B5FC1930-68D4-2D7F-1BA9-AECBA0EAB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181853"/>
              </p:ext>
            </p:extLst>
          </p:nvPr>
        </p:nvGraphicFramePr>
        <p:xfrm>
          <a:off x="9205804" y="2389089"/>
          <a:ext cx="4567490" cy="4280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0" name="Picture 2">
            <a:extLst>
              <a:ext uri="{FF2B5EF4-FFF2-40B4-BE49-F238E27FC236}">
                <a16:creationId xmlns:a16="http://schemas.microsoft.com/office/drawing/2014/main" id="{D99548FA-3360-FE52-4ACF-4B43B235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8058" y="2134128"/>
            <a:ext cx="4464000" cy="7557857"/>
          </a:xfrm>
          <a:prstGeom prst="rect">
            <a:avLst/>
          </a:prstGeom>
          <a:effectLst/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A1C2325C-C2BF-423B-009C-A1C7BFDEE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8058" y="1597259"/>
            <a:ext cx="4464000" cy="792225"/>
          </a:xfrm>
          <a:prstGeom prst="rect">
            <a:avLst/>
          </a:prstGeom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F401C744-9030-1999-2545-7C5F8C458A7C}"/>
              </a:ext>
            </a:extLst>
          </p:cNvPr>
          <p:cNvSpPr txBox="1"/>
          <p:nvPr/>
        </p:nvSpPr>
        <p:spPr>
          <a:xfrm>
            <a:off x="13650258" y="1736222"/>
            <a:ext cx="4388469" cy="5072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가열로 호기별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ko-KR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16199"/>
              </a:lnSpc>
            </a:pP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53" name="차트 52">
            <a:extLst>
              <a:ext uri="{FF2B5EF4-FFF2-40B4-BE49-F238E27FC236}">
                <a16:creationId xmlns:a16="http://schemas.microsoft.com/office/drawing/2014/main" id="{68244ABF-95D8-74F4-7A71-AE058E089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201884"/>
              </p:ext>
            </p:extLst>
          </p:nvPr>
        </p:nvGraphicFramePr>
        <p:xfrm>
          <a:off x="13644298" y="2911196"/>
          <a:ext cx="4567490" cy="3957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B9CDD483-9543-F207-B417-CF3DAA6AAC59}"/>
              </a:ext>
            </a:extLst>
          </p:cNvPr>
          <p:cNvGrpSpPr/>
          <p:nvPr/>
        </p:nvGrpSpPr>
        <p:grpSpPr>
          <a:xfrm>
            <a:off x="367936" y="2178602"/>
            <a:ext cx="4567489" cy="4713293"/>
            <a:chOff x="109214" y="2744226"/>
            <a:chExt cx="4567489" cy="4713293"/>
          </a:xfrm>
        </p:grpSpPr>
        <p:graphicFrame>
          <p:nvGraphicFramePr>
            <p:cNvPr id="121" name="차트 120">
              <a:extLst>
                <a:ext uri="{FF2B5EF4-FFF2-40B4-BE49-F238E27FC236}">
                  <a16:creationId xmlns:a16="http://schemas.microsoft.com/office/drawing/2014/main" id="{ABBFCB14-2213-E3CE-5981-311AEC074A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35470772"/>
                </p:ext>
              </p:extLst>
            </p:nvPr>
          </p:nvGraphicFramePr>
          <p:xfrm>
            <a:off x="109214" y="2744226"/>
            <a:ext cx="4567489" cy="47132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547E5E-8575-371C-10EB-A88BCE952BFE}"/>
                </a:ext>
              </a:extLst>
            </p:cNvPr>
            <p:cNvSpPr txBox="1"/>
            <p:nvPr/>
          </p:nvSpPr>
          <p:spPr>
            <a:xfrm>
              <a:off x="811646" y="5951291"/>
              <a:ext cx="1019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공장</a:t>
              </a:r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FCAB3E-3863-401B-9BA9-F5017E2A4EDF}"/>
                </a:ext>
              </a:extLst>
            </p:cNvPr>
            <p:cNvSpPr txBox="1"/>
            <p:nvPr/>
          </p:nvSpPr>
          <p:spPr>
            <a:xfrm>
              <a:off x="2636017" y="5951291"/>
              <a:ext cx="1019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공장</a:t>
              </a:r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6F34E727-1222-50AC-C495-0CC83A561844}"/>
              </a:ext>
            </a:extLst>
          </p:cNvPr>
          <p:cNvSpPr txBox="1"/>
          <p:nvPr/>
        </p:nvSpPr>
        <p:spPr>
          <a:xfrm>
            <a:off x="259069" y="8449603"/>
            <a:ext cx="4428970" cy="124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제강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공장의 불량률이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1.3%p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높음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제강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공장에 부하가 더 걸림</a:t>
            </a:r>
          </a:p>
        </p:txBody>
      </p:sp>
      <p:sp>
        <p:nvSpPr>
          <p:cNvPr id="77" name="TextBox 15">
            <a:extLst>
              <a:ext uri="{FF2B5EF4-FFF2-40B4-BE49-F238E27FC236}">
                <a16:creationId xmlns:a16="http://schemas.microsoft.com/office/drawing/2014/main" id="{3C30FAF1-7827-E30F-BCAF-B49E1051C933}"/>
              </a:ext>
            </a:extLst>
          </p:cNvPr>
          <p:cNvSpPr txBox="1"/>
          <p:nvPr/>
        </p:nvSpPr>
        <p:spPr>
          <a:xfrm>
            <a:off x="4704922" y="8449603"/>
            <a:ext cx="4405739" cy="124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소둔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·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산세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공장의 불량률이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0.7%p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높음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RZ6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제품의 투입이 더 많음</a:t>
            </a:r>
          </a:p>
        </p:txBody>
      </p:sp>
      <p:sp>
        <p:nvSpPr>
          <p:cNvPr id="78" name="TextBox 15">
            <a:extLst>
              <a:ext uri="{FF2B5EF4-FFF2-40B4-BE49-F238E27FC236}">
                <a16:creationId xmlns:a16="http://schemas.microsoft.com/office/drawing/2014/main" id="{242A1159-8557-3CFC-4E72-93CA29D1D328}"/>
              </a:ext>
            </a:extLst>
          </p:cNvPr>
          <p:cNvSpPr txBox="1"/>
          <p:nvPr/>
        </p:nvSpPr>
        <p:spPr>
          <a:xfrm>
            <a:off x="9176658" y="8446990"/>
            <a:ext cx="4417634" cy="124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조의 불량률이 상대적으로 높음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RZ6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제품을 더 많이 작업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9" name="TextBox 15">
            <a:extLst>
              <a:ext uri="{FF2B5EF4-FFF2-40B4-BE49-F238E27FC236}">
                <a16:creationId xmlns:a16="http://schemas.microsoft.com/office/drawing/2014/main" id="{25CA1E67-D33B-7AD1-848D-04084C034B75}"/>
              </a:ext>
            </a:extLst>
          </p:cNvPr>
          <p:cNvSpPr txBox="1"/>
          <p:nvPr/>
        </p:nvSpPr>
        <p:spPr>
          <a:xfrm>
            <a:off x="13807532" y="8176990"/>
            <a:ext cx="4038629" cy="124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endParaRPr lang="ko-KR" altLang="en-US" sz="220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0" name="TextBox 15">
            <a:extLst>
              <a:ext uri="{FF2B5EF4-FFF2-40B4-BE49-F238E27FC236}">
                <a16:creationId xmlns:a16="http://schemas.microsoft.com/office/drawing/2014/main" id="{0F17F59D-7EE1-0740-521D-F4814EEEAB02}"/>
              </a:ext>
            </a:extLst>
          </p:cNvPr>
          <p:cNvSpPr txBox="1"/>
          <p:nvPr/>
        </p:nvSpPr>
        <p:spPr>
          <a:xfrm>
            <a:off x="13580808" y="8442738"/>
            <a:ext cx="4409770" cy="124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2, 3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호기의 불량률이 상대적으로 높음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2, 3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호기 가열로 점검 필요</a:t>
            </a:r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5C895B2-3C99-3B21-2F01-BC85D7D6E3DB}"/>
              </a:ext>
            </a:extLst>
          </p:cNvPr>
          <p:cNvSpPr txBox="1"/>
          <p:nvPr/>
        </p:nvSpPr>
        <p:spPr>
          <a:xfrm>
            <a:off x="7312930" y="5385667"/>
            <a:ext cx="1019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공장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7CFEDD-0141-F5D6-92EC-1E2CD6E2E2BC}"/>
              </a:ext>
            </a:extLst>
          </p:cNvPr>
          <p:cNvSpPr txBox="1"/>
          <p:nvPr/>
        </p:nvSpPr>
        <p:spPr>
          <a:xfrm>
            <a:off x="5414143" y="5385667"/>
            <a:ext cx="1019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공장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63E4E24-8CA2-D37E-C432-DAEBD6051520}"/>
              </a:ext>
            </a:extLst>
          </p:cNvPr>
          <p:cNvSpPr/>
          <p:nvPr/>
        </p:nvSpPr>
        <p:spPr>
          <a:xfrm>
            <a:off x="214200" y="1590300"/>
            <a:ext cx="17845200" cy="8101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9DD2A-163E-8E84-47FD-CAA05CCD833B}"/>
              </a:ext>
            </a:extLst>
          </p:cNvPr>
          <p:cNvSpPr txBox="1"/>
          <p:nvPr/>
        </p:nvSpPr>
        <p:spPr>
          <a:xfrm>
            <a:off x="376319" y="2396443"/>
            <a:ext cx="1945789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Chi-squared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test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C74C0-0FEA-4277-2900-557B68986C4E}"/>
              </a:ext>
            </a:extLst>
          </p:cNvPr>
          <p:cNvSpPr txBox="1"/>
          <p:nvPr/>
        </p:nvSpPr>
        <p:spPr>
          <a:xfrm>
            <a:off x="4830703" y="2396443"/>
            <a:ext cx="1945789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Chi-squared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test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0.0019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DA465-ADBF-26D3-1188-C3BCD11F265A}"/>
              </a:ext>
            </a:extLst>
          </p:cNvPr>
          <p:cNvSpPr txBox="1"/>
          <p:nvPr/>
        </p:nvSpPr>
        <p:spPr>
          <a:xfrm>
            <a:off x="11567208" y="2396443"/>
            <a:ext cx="1945789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Chi-squared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test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09FA4-04F4-96F8-4F9B-C293EDE90BB6}"/>
              </a:ext>
            </a:extLst>
          </p:cNvPr>
          <p:cNvSpPr txBox="1"/>
          <p:nvPr/>
        </p:nvSpPr>
        <p:spPr>
          <a:xfrm>
            <a:off x="15994921" y="2396443"/>
            <a:ext cx="1945789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Chi-squared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test</a:t>
            </a: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0.002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98DEFB-95D4-4696-E11E-C13B68ADCDFE}"/>
              </a:ext>
            </a:extLst>
          </p:cNvPr>
          <p:cNvSpPr/>
          <p:nvPr/>
        </p:nvSpPr>
        <p:spPr>
          <a:xfrm>
            <a:off x="14905700" y="3359114"/>
            <a:ext cx="1844955" cy="2620763"/>
          </a:xfrm>
          <a:prstGeom prst="rect">
            <a:avLst/>
          </a:prstGeom>
          <a:noFill/>
          <a:ln w="57150">
            <a:solidFill>
              <a:srgbClr val="FC52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71EE3E5-7A7A-3208-2971-04C8AA384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60467"/>
              </p:ext>
            </p:extLst>
          </p:nvPr>
        </p:nvGraphicFramePr>
        <p:xfrm>
          <a:off x="635081" y="6306949"/>
          <a:ext cx="3598860" cy="167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319">
                  <a:extLst>
                    <a:ext uri="{9D8B030D-6E8A-4147-A177-3AD203B41FA5}">
                      <a16:colId xmlns:a16="http://schemas.microsoft.com/office/drawing/2014/main" val="2547516705"/>
                    </a:ext>
                  </a:extLst>
                </a:gridCol>
                <a:gridCol w="2176541">
                  <a:extLst>
                    <a:ext uri="{9D8B030D-6E8A-4147-A177-3AD203B41FA5}">
                      <a16:colId xmlns:a16="http://schemas.microsoft.com/office/drawing/2014/main" val="1735907170"/>
                    </a:ext>
                  </a:extLst>
                </a:gridCol>
              </a:tblGrid>
              <a:tr h="48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생산량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단위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: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243268"/>
                  </a:ext>
                </a:extLst>
              </a:tr>
              <a:tr h="48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공장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        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11,281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795031"/>
                  </a:ext>
                </a:extLst>
              </a:tr>
              <a:tr h="48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12,355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2163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95EFE5-7648-B11E-3437-737FD5E13E5F}"/>
              </a:ext>
            </a:extLst>
          </p:cNvPr>
          <p:cNvSpPr/>
          <p:nvPr/>
        </p:nvSpPr>
        <p:spPr>
          <a:xfrm>
            <a:off x="10377153" y="2756920"/>
            <a:ext cx="1067493" cy="3026143"/>
          </a:xfrm>
          <a:prstGeom prst="rect">
            <a:avLst/>
          </a:prstGeom>
          <a:noFill/>
          <a:ln w="57150">
            <a:solidFill>
              <a:srgbClr val="FC52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9EAAE33-1633-9693-2D92-27B340A60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315338"/>
              </p:ext>
            </p:extLst>
          </p:nvPr>
        </p:nvGraphicFramePr>
        <p:xfrm>
          <a:off x="5138013" y="6303901"/>
          <a:ext cx="3598860" cy="167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319">
                  <a:extLst>
                    <a:ext uri="{9D8B030D-6E8A-4147-A177-3AD203B41FA5}">
                      <a16:colId xmlns:a16="http://schemas.microsoft.com/office/drawing/2014/main" val="2547516705"/>
                    </a:ext>
                  </a:extLst>
                </a:gridCol>
                <a:gridCol w="2176541">
                  <a:extLst>
                    <a:ext uri="{9D8B030D-6E8A-4147-A177-3AD203B41FA5}">
                      <a16:colId xmlns:a16="http://schemas.microsoft.com/office/drawing/2014/main" val="1735907170"/>
                    </a:ext>
                  </a:extLst>
                </a:gridCol>
              </a:tblGrid>
              <a:tr h="48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RZ6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생산량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단위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: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건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243268"/>
                  </a:ext>
                </a:extLst>
              </a:tr>
              <a:tr h="48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공장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        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55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795031"/>
                  </a:ext>
                </a:extLst>
              </a:tr>
              <a:tr h="48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791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21631"/>
                  </a:ext>
                </a:extLst>
              </a:tr>
            </a:tbl>
          </a:graphicData>
        </a:graphic>
      </p:graphicFrame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E41668B-4950-57CB-AAEA-09073CABFAF7}"/>
              </a:ext>
            </a:extLst>
          </p:cNvPr>
          <p:cNvSpPr/>
          <p:nvPr/>
        </p:nvSpPr>
        <p:spPr>
          <a:xfrm>
            <a:off x="15274576" y="6819900"/>
            <a:ext cx="1139832" cy="813356"/>
          </a:xfrm>
          <a:prstGeom prst="downArrow">
            <a:avLst/>
          </a:prstGeom>
          <a:solidFill>
            <a:srgbClr val="2260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4472320-C3F2-6262-1A4C-659280B26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1989906"/>
              </p:ext>
            </p:extLst>
          </p:nvPr>
        </p:nvGraphicFramePr>
        <p:xfrm>
          <a:off x="8426808" y="5927308"/>
          <a:ext cx="6212722" cy="305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BD91F88-F165-2AB3-531C-BB3C977C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6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C5202-DA45-212F-8A18-4BB80E9B1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9ACF70-B4F6-9A6B-FA2A-8A885BBCF565}"/>
              </a:ext>
            </a:extLst>
          </p:cNvPr>
          <p:cNvSpPr/>
          <p:nvPr/>
        </p:nvSpPr>
        <p:spPr>
          <a:xfrm>
            <a:off x="3003397" y="4085447"/>
            <a:ext cx="833768" cy="3398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00E6F9DD-7217-AB46-9B31-9116887E2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157"/>
            <a:ext cx="18288000" cy="127088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BF076046-782D-521C-A735-FE3D13FA6A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6232"/>
          <a:stretch>
            <a:fillRect/>
          </a:stretch>
        </p:blipFill>
        <p:spPr>
          <a:xfrm>
            <a:off x="-605101" y="-599794"/>
            <a:ext cx="7408922" cy="1822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BDC8EE-7440-F4CC-FDFA-C434720A71DF}"/>
              </a:ext>
            </a:extLst>
          </p:cNvPr>
          <p:cNvSpPr txBox="1"/>
          <p:nvPr/>
        </p:nvSpPr>
        <p:spPr>
          <a:xfrm>
            <a:off x="4539589" y="1106046"/>
            <a:ext cx="15382926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원인 인자 및 최적 조업 조건 도출</a:t>
            </a:r>
          </a:p>
          <a:p>
            <a:pPr lvl="0">
              <a:lnSpc>
                <a:spcPct val="99600"/>
              </a:lnSpc>
              <a:defRPr/>
            </a:pPr>
            <a:endParaRPr lang="en-US" sz="4000" dirty="0">
              <a:solidFill>
                <a:srgbClr val="19437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C7472F4E-0752-A716-5F4D-F3124E48E40E}"/>
              </a:ext>
            </a:extLst>
          </p:cNvPr>
          <p:cNvSpPr txBox="1"/>
          <p:nvPr/>
        </p:nvSpPr>
        <p:spPr>
          <a:xfrm>
            <a:off x="3206329" y="1736222"/>
            <a:ext cx="7309274" cy="5072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가열로 호기별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B3C8E46-4CFA-54C3-A377-DA497F592731}"/>
              </a:ext>
            </a:extLst>
          </p:cNvPr>
          <p:cNvGrpSpPr/>
          <p:nvPr/>
        </p:nvGrpSpPr>
        <p:grpSpPr>
          <a:xfrm>
            <a:off x="-1847850" y="1597259"/>
            <a:ext cx="9900000" cy="8118242"/>
            <a:chOff x="-369301" y="1485901"/>
            <a:chExt cx="5411836" cy="8118242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0C5845CF-C9A2-5AAF-0BC6-40235BA30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855" y="1975911"/>
              <a:ext cx="3251867" cy="7628232"/>
            </a:xfrm>
            <a:prstGeom prst="rect">
              <a:avLst/>
            </a:prstGeom>
            <a:effectLst/>
          </p:spPr>
        </p:pic>
        <p:pic>
          <p:nvPicPr>
            <p:cNvPr id="117" name="Picture 8">
              <a:extLst>
                <a:ext uri="{FF2B5EF4-FFF2-40B4-BE49-F238E27FC236}">
                  <a16:creationId xmlns:a16="http://schemas.microsoft.com/office/drawing/2014/main" id="{8763C4C3-E6E0-AC32-E537-7E4AD9E16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998" y="1485901"/>
              <a:ext cx="3251867" cy="779446"/>
            </a:xfrm>
            <a:prstGeom prst="rect">
              <a:avLst/>
            </a:prstGeom>
          </p:spPr>
        </p:pic>
        <p:sp>
          <p:nvSpPr>
            <p:cNvPr id="118" name="TextBox 5">
              <a:extLst>
                <a:ext uri="{FF2B5EF4-FFF2-40B4-BE49-F238E27FC236}">
                  <a16:creationId xmlns:a16="http://schemas.microsoft.com/office/drawing/2014/main" id="{86CB6DBE-03FD-60FD-2DF8-8EF5A3AF4BB3}"/>
                </a:ext>
              </a:extLst>
            </p:cNvPr>
            <p:cNvSpPr txBox="1"/>
            <p:nvPr/>
          </p:nvSpPr>
          <p:spPr>
            <a:xfrm>
              <a:off x="-369301" y="1652642"/>
              <a:ext cx="5411836" cy="507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</a:t>
              </a:r>
              <a:r>
                <a:rPr lang="ko-KR" altLang="en-US" sz="2400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장입</a:t>
              </a:r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구분별 불량률</a:t>
              </a: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</a:t>
              </a:r>
              <a:endPara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21" name="차트 120">
            <a:extLst>
              <a:ext uri="{FF2B5EF4-FFF2-40B4-BE49-F238E27FC236}">
                <a16:creationId xmlns:a16="http://schemas.microsoft.com/office/drawing/2014/main" id="{ABBFCB14-2213-E3CE-5981-311AEC074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5269881"/>
              </p:ext>
            </p:extLst>
          </p:nvPr>
        </p:nvGraphicFramePr>
        <p:xfrm>
          <a:off x="121923" y="3077961"/>
          <a:ext cx="6186407" cy="3572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7" name="TextBox 15">
            <a:extLst>
              <a:ext uri="{FF2B5EF4-FFF2-40B4-BE49-F238E27FC236}">
                <a16:creationId xmlns:a16="http://schemas.microsoft.com/office/drawing/2014/main" id="{6F34E727-1222-50AC-C495-0CC83A561844}"/>
              </a:ext>
            </a:extLst>
          </p:cNvPr>
          <p:cNvSpPr txBox="1"/>
          <p:nvPr/>
        </p:nvSpPr>
        <p:spPr>
          <a:xfrm>
            <a:off x="468841" y="6833751"/>
            <a:ext cx="5551798" cy="209283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CCR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HCR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비해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낮은 </a:t>
            </a:r>
            <a:r>
              <a:rPr lang="ko-KR" altLang="en-US" sz="2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장입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온도에서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작업을 시작하여 불량률이 높음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8E24F78A-FEB2-7F2F-2578-CAA2DC2EE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153" y="2094887"/>
            <a:ext cx="5948717" cy="7628232"/>
          </a:xfrm>
          <a:prstGeom prst="rect">
            <a:avLst/>
          </a:prstGeom>
          <a:effectLst/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55DDB4BD-0773-59B5-EA6B-C4E6AF37F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822" y="1604878"/>
            <a:ext cx="5948717" cy="779447"/>
          </a:xfrm>
          <a:prstGeom prst="rect">
            <a:avLst/>
          </a:prstGeom>
        </p:spPr>
      </p:pic>
      <p:sp>
        <p:nvSpPr>
          <p:cNvPr id="44" name="TextBox 5">
            <a:extLst>
              <a:ext uri="{FF2B5EF4-FFF2-40B4-BE49-F238E27FC236}">
                <a16:creationId xmlns:a16="http://schemas.microsoft.com/office/drawing/2014/main" id="{42C48369-A38A-D95A-F99C-B7D896568BA9}"/>
              </a:ext>
            </a:extLst>
          </p:cNvPr>
          <p:cNvSpPr txBox="1"/>
          <p:nvPr/>
        </p:nvSpPr>
        <p:spPr>
          <a:xfrm>
            <a:off x="4281714" y="1764000"/>
            <a:ext cx="9900000" cy="5072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용도별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B5FC1930-68D4-2D7F-1BA9-AECBA0EAB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117770"/>
              </p:ext>
            </p:extLst>
          </p:nvPr>
        </p:nvGraphicFramePr>
        <p:xfrm>
          <a:off x="6183506" y="2426543"/>
          <a:ext cx="6186408" cy="4231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8" name="TextBox 15">
            <a:extLst>
              <a:ext uri="{FF2B5EF4-FFF2-40B4-BE49-F238E27FC236}">
                <a16:creationId xmlns:a16="http://schemas.microsoft.com/office/drawing/2014/main" id="{242A1159-8557-3CFC-4E72-93CA29D1D328}"/>
              </a:ext>
            </a:extLst>
          </p:cNvPr>
          <p:cNvSpPr txBox="1"/>
          <p:nvPr/>
        </p:nvSpPr>
        <p:spPr>
          <a:xfrm>
            <a:off x="6408135" y="6833751"/>
            <a:ext cx="5470096" cy="124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다른 용도에 비해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RZ6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는 냉간 압연을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 진행하여 더 엄격한 검사를 거침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→불량률이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약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6%p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더 높음</a:t>
            </a:r>
          </a:p>
        </p:txBody>
      </p:sp>
      <p:sp>
        <p:nvSpPr>
          <p:cNvPr id="79" name="TextBox 15">
            <a:extLst>
              <a:ext uri="{FF2B5EF4-FFF2-40B4-BE49-F238E27FC236}">
                <a16:creationId xmlns:a16="http://schemas.microsoft.com/office/drawing/2014/main" id="{25CA1E67-D33B-7AD1-848D-04084C034B75}"/>
              </a:ext>
            </a:extLst>
          </p:cNvPr>
          <p:cNvSpPr txBox="1"/>
          <p:nvPr/>
        </p:nvSpPr>
        <p:spPr>
          <a:xfrm>
            <a:off x="13807532" y="8176990"/>
            <a:ext cx="4038629" cy="124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endParaRPr lang="ko-KR" altLang="en-US" sz="220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D99548FA-3360-FE52-4ACF-4B43B235A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7975" y="2134126"/>
            <a:ext cx="5948717" cy="7581374"/>
          </a:xfrm>
          <a:prstGeom prst="rect">
            <a:avLst/>
          </a:prstGeom>
          <a:effectLst/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A1C2325C-C2BF-423B-009C-A1C7BFDEE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7975" y="1597258"/>
            <a:ext cx="5948717" cy="779447"/>
          </a:xfrm>
          <a:prstGeom prst="rect">
            <a:avLst/>
          </a:prstGeom>
        </p:spPr>
      </p:pic>
      <p:sp>
        <p:nvSpPr>
          <p:cNvPr id="52" name="TextBox 5">
            <a:extLst>
              <a:ext uri="{FF2B5EF4-FFF2-40B4-BE49-F238E27FC236}">
                <a16:creationId xmlns:a16="http://schemas.microsoft.com/office/drawing/2014/main" id="{F401C744-9030-1999-2545-7C5F8C458A7C}"/>
              </a:ext>
            </a:extLst>
          </p:cNvPr>
          <p:cNvSpPr txBox="1"/>
          <p:nvPr/>
        </p:nvSpPr>
        <p:spPr>
          <a:xfrm>
            <a:off x="10210800" y="1765249"/>
            <a:ext cx="9900000" cy="5072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&lt;Slab 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그라인딩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방법별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53" name="차트 52">
            <a:extLst>
              <a:ext uri="{FF2B5EF4-FFF2-40B4-BE49-F238E27FC236}">
                <a16:creationId xmlns:a16="http://schemas.microsoft.com/office/drawing/2014/main" id="{68244ABF-95D8-74F4-7A71-AE058E089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999298"/>
              </p:ext>
            </p:extLst>
          </p:nvPr>
        </p:nvGraphicFramePr>
        <p:xfrm>
          <a:off x="12097101" y="2641809"/>
          <a:ext cx="6186408" cy="4172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0" name="TextBox 15">
            <a:extLst>
              <a:ext uri="{FF2B5EF4-FFF2-40B4-BE49-F238E27FC236}">
                <a16:creationId xmlns:a16="http://schemas.microsoft.com/office/drawing/2014/main" id="{0F17F59D-7EE1-0740-521D-F4814EEEAB02}"/>
              </a:ext>
            </a:extLst>
          </p:cNvPr>
          <p:cNvSpPr txBox="1"/>
          <p:nvPr/>
        </p:nvSpPr>
        <p:spPr>
          <a:xfrm>
            <a:off x="12096126" y="6833751"/>
            <a:ext cx="5911339" cy="12491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Grinding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작업자가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 실시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또는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미실시한 경우에만 불량이 발생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63E4E24-8CA2-D37E-C432-DAEBD6051520}"/>
              </a:ext>
            </a:extLst>
          </p:cNvPr>
          <p:cNvSpPr/>
          <p:nvPr/>
        </p:nvSpPr>
        <p:spPr>
          <a:xfrm>
            <a:off x="230584" y="1597259"/>
            <a:ext cx="17843632" cy="81258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9A873C-843C-D373-E8EC-14DE34EF077A}"/>
              </a:ext>
            </a:extLst>
          </p:cNvPr>
          <p:cNvSpPr txBox="1"/>
          <p:nvPr/>
        </p:nvSpPr>
        <p:spPr>
          <a:xfrm>
            <a:off x="6327694" y="2457641"/>
            <a:ext cx="1950662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Chi-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squraed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test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5024E-6966-C27B-FFCB-33537E68155E}"/>
              </a:ext>
            </a:extLst>
          </p:cNvPr>
          <p:cNvSpPr txBox="1"/>
          <p:nvPr/>
        </p:nvSpPr>
        <p:spPr>
          <a:xfrm>
            <a:off x="376319" y="2457641"/>
            <a:ext cx="1950662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Chi-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squraed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test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0.002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6EC69C-986A-ACB0-0E7D-BAD1CEEC8525}"/>
              </a:ext>
            </a:extLst>
          </p:cNvPr>
          <p:cNvSpPr txBox="1"/>
          <p:nvPr/>
        </p:nvSpPr>
        <p:spPr>
          <a:xfrm>
            <a:off x="12231052" y="2457641"/>
            <a:ext cx="1950662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Chi-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squraed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test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874758-2259-E3F2-DDA0-89A470ECAED1}"/>
              </a:ext>
            </a:extLst>
          </p:cNvPr>
          <p:cNvSpPr txBox="1"/>
          <p:nvPr/>
        </p:nvSpPr>
        <p:spPr>
          <a:xfrm>
            <a:off x="142169" y="5530315"/>
            <a:ext cx="5563363" cy="4666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0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HCR                       CCR</a:t>
            </a:r>
            <a:endParaRPr lang="ko-KR" sz="2000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1246A-3408-CB24-403E-0AFA4617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105FF-C85C-A756-451D-47BCB6C5D017}"/>
              </a:ext>
            </a:extLst>
          </p:cNvPr>
          <p:cNvSpPr/>
          <p:nvPr/>
        </p:nvSpPr>
        <p:spPr>
          <a:xfrm>
            <a:off x="3282529" y="2543446"/>
            <a:ext cx="1746671" cy="3453555"/>
          </a:xfrm>
          <a:prstGeom prst="rect">
            <a:avLst/>
          </a:prstGeom>
          <a:noFill/>
          <a:ln w="57150">
            <a:solidFill>
              <a:srgbClr val="FC52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8FD47E-CEB8-A156-3BB3-AD75A195D6AF}"/>
              </a:ext>
            </a:extLst>
          </p:cNvPr>
          <p:cNvSpPr/>
          <p:nvPr/>
        </p:nvSpPr>
        <p:spPr>
          <a:xfrm>
            <a:off x="9625937" y="2523288"/>
            <a:ext cx="1156612" cy="3473713"/>
          </a:xfrm>
          <a:prstGeom prst="rect">
            <a:avLst/>
          </a:prstGeom>
          <a:noFill/>
          <a:ln w="57150">
            <a:solidFill>
              <a:srgbClr val="FC52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934056-270D-AE75-C0A0-D572E40A9733}"/>
              </a:ext>
            </a:extLst>
          </p:cNvPr>
          <p:cNvSpPr/>
          <p:nvPr/>
        </p:nvSpPr>
        <p:spPr>
          <a:xfrm>
            <a:off x="16111486" y="2543446"/>
            <a:ext cx="1746671" cy="3453555"/>
          </a:xfrm>
          <a:prstGeom prst="rect">
            <a:avLst/>
          </a:prstGeom>
          <a:noFill/>
          <a:ln w="57150">
            <a:solidFill>
              <a:srgbClr val="FC52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34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40806-F054-92B0-9C75-0C727A491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57117D3A-72DF-14EC-C1BA-E174FF6987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447" y="1611474"/>
            <a:ext cx="4463999" cy="8522318"/>
          </a:xfrm>
          <a:prstGeom prst="rect">
            <a:avLst/>
          </a:prstGeom>
          <a:effectLst/>
        </p:spPr>
      </p:pic>
      <p:pic>
        <p:nvPicPr>
          <p:cNvPr id="234" name="Picture 2">
            <a:extLst>
              <a:ext uri="{FF2B5EF4-FFF2-40B4-BE49-F238E27FC236}">
                <a16:creationId xmlns:a16="http://schemas.microsoft.com/office/drawing/2014/main" id="{43E0C37A-BC4A-2DEF-945D-FA460CCCE2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400" y="1657205"/>
            <a:ext cx="4464000" cy="8462073"/>
          </a:xfrm>
          <a:prstGeom prst="rect">
            <a:avLst/>
          </a:prstGeom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02773E-5F41-8E84-1DE5-A60D0A8EF5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060"/>
          <a:stretch>
            <a:fillRect/>
          </a:stretch>
        </p:blipFill>
        <p:spPr>
          <a:xfrm>
            <a:off x="13665236" y="1951146"/>
            <a:ext cx="4373722" cy="3037899"/>
          </a:xfrm>
          <a:prstGeom prst="rect">
            <a:avLst/>
          </a:prstGeom>
        </p:spPr>
      </p:pic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575EEDA8-624A-C188-6C5B-A2701B479213}"/>
              </a:ext>
            </a:extLst>
          </p:cNvPr>
          <p:cNvGrpSpPr/>
          <p:nvPr/>
        </p:nvGrpSpPr>
        <p:grpSpPr>
          <a:xfrm>
            <a:off x="249767" y="3317728"/>
            <a:ext cx="4474633" cy="5000167"/>
            <a:chOff x="155023" y="3630328"/>
            <a:chExt cx="6307930" cy="5217256"/>
          </a:xfrm>
        </p:grpSpPr>
        <p:graphicFrame>
          <p:nvGraphicFramePr>
            <p:cNvPr id="16" name="차트 15">
              <a:extLst>
                <a:ext uri="{FF2B5EF4-FFF2-40B4-BE49-F238E27FC236}">
                  <a16:creationId xmlns:a16="http://schemas.microsoft.com/office/drawing/2014/main" id="{B454FF21-27AF-FDC5-A789-CB8FD6AEFD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50795056"/>
                </p:ext>
              </p:extLst>
            </p:nvPr>
          </p:nvGraphicFramePr>
          <p:xfrm>
            <a:off x="163800" y="3630328"/>
            <a:ext cx="6299153" cy="51143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693297-EAFE-8671-1124-4BB3CB51FA0D}"/>
                </a:ext>
              </a:extLst>
            </p:cNvPr>
            <p:cNvSpPr txBox="1"/>
            <p:nvPr/>
          </p:nvSpPr>
          <p:spPr>
            <a:xfrm>
              <a:off x="155023" y="8380898"/>
              <a:ext cx="5563363" cy="4666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200°C </a:t>
              </a:r>
              <a:r>
                <a:rPr lang="ko-KR" altLang="en-US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이하          </a:t>
              </a: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200°C </a:t>
              </a:r>
              <a:r>
                <a:rPr lang="ko-KR" altLang="en-US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초과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C116E138-E181-F6B3-7DF7-E09DBB18AA60}"/>
              </a:ext>
            </a:extLst>
          </p:cNvPr>
          <p:cNvGrpSpPr/>
          <p:nvPr/>
        </p:nvGrpSpPr>
        <p:grpSpPr>
          <a:xfrm>
            <a:off x="13716352" y="4891561"/>
            <a:ext cx="4182546" cy="828570"/>
            <a:chOff x="13781777" y="4891561"/>
            <a:chExt cx="2323946" cy="828570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E610B48-FF3C-05B8-1B67-0C565B979EF9}"/>
                </a:ext>
              </a:extLst>
            </p:cNvPr>
            <p:cNvSpPr txBox="1"/>
            <p:nvPr/>
          </p:nvSpPr>
          <p:spPr>
            <a:xfrm>
              <a:off x="14029443" y="5376371"/>
              <a:ext cx="434100" cy="34376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518E9B30-13E1-7265-94FE-3E1CF85F4795}"/>
                </a:ext>
              </a:extLst>
            </p:cNvPr>
            <p:cNvSpPr txBox="1"/>
            <p:nvPr/>
          </p:nvSpPr>
          <p:spPr>
            <a:xfrm>
              <a:off x="14440700" y="4891561"/>
              <a:ext cx="349423" cy="291164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C90EAEFA-4393-BA07-0EB6-E747C1B5CD33}"/>
                </a:ext>
              </a:extLst>
            </p:cNvPr>
            <p:cNvSpPr txBox="1"/>
            <p:nvPr/>
          </p:nvSpPr>
          <p:spPr>
            <a:xfrm>
              <a:off x="13781777" y="4891561"/>
              <a:ext cx="349423" cy="291164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0F7D016-D388-44BD-AAD4-92DF49B9A668}"/>
                </a:ext>
              </a:extLst>
            </p:cNvPr>
            <p:cNvSpPr txBox="1"/>
            <p:nvPr/>
          </p:nvSpPr>
          <p:spPr>
            <a:xfrm>
              <a:off x="15115433" y="4891561"/>
              <a:ext cx="349423" cy="291164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F2F004-0ED4-C930-AA56-E2F544E9300B}"/>
                </a:ext>
              </a:extLst>
            </p:cNvPr>
            <p:cNvSpPr txBox="1"/>
            <p:nvPr/>
          </p:nvSpPr>
          <p:spPr>
            <a:xfrm>
              <a:off x="15756300" y="4891561"/>
              <a:ext cx="349423" cy="291164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35" name="Picture 2">
            <a:extLst>
              <a:ext uri="{FF2B5EF4-FFF2-40B4-BE49-F238E27FC236}">
                <a16:creationId xmlns:a16="http://schemas.microsoft.com/office/drawing/2014/main" id="{E286B406-4B2A-3159-501B-8F2C416ED3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6772" y="1657205"/>
            <a:ext cx="4464000" cy="8462073"/>
          </a:xfrm>
          <a:prstGeom prst="rect">
            <a:avLst/>
          </a:prstGeom>
          <a:effectLst/>
        </p:spPr>
      </p:pic>
      <p:pic>
        <p:nvPicPr>
          <p:cNvPr id="235" name="Picture 8">
            <a:extLst>
              <a:ext uri="{FF2B5EF4-FFF2-40B4-BE49-F238E27FC236}">
                <a16:creationId xmlns:a16="http://schemas.microsoft.com/office/drawing/2014/main" id="{E8C876E1-3616-7F7E-3223-CBEE6F478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3322" y="1395793"/>
            <a:ext cx="4470592" cy="580064"/>
          </a:xfrm>
          <a:prstGeom prst="rect">
            <a:avLst/>
          </a:prstGeom>
        </p:spPr>
      </p:pic>
      <p:pic>
        <p:nvPicPr>
          <p:cNvPr id="136" name="Picture 8">
            <a:extLst>
              <a:ext uri="{FF2B5EF4-FFF2-40B4-BE49-F238E27FC236}">
                <a16:creationId xmlns:a16="http://schemas.microsoft.com/office/drawing/2014/main" id="{4CFE9E19-48FA-8494-8119-E43E216A2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509" y="1381279"/>
            <a:ext cx="4470592" cy="580064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3A9667E5-90E7-7C0D-867E-40FBFF17A43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85625"/>
          <a:stretch>
            <a:fillRect/>
          </a:stretch>
        </p:blipFill>
        <p:spPr>
          <a:xfrm>
            <a:off x="9125938" y="1985756"/>
            <a:ext cx="251500" cy="3046831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BFA36B43-1502-22D1-76D9-86011680E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92156"/>
            <a:ext cx="18288000" cy="127088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BC68D416-500D-9B2D-8B3A-B1F8587F1B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56232"/>
          <a:stretch>
            <a:fillRect/>
          </a:stretch>
        </p:blipFill>
        <p:spPr>
          <a:xfrm>
            <a:off x="-605101" y="-599794"/>
            <a:ext cx="7408922" cy="1822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46D1C5-26DA-C6CE-DF5D-EFDC2F3954D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395" r="72715"/>
          <a:stretch>
            <a:fillRect/>
          </a:stretch>
        </p:blipFill>
        <p:spPr>
          <a:xfrm>
            <a:off x="457200" y="1984116"/>
            <a:ext cx="4113086" cy="305292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5B35689-8455-5F63-497D-EBB52EEE7C93}"/>
              </a:ext>
            </a:extLst>
          </p:cNvPr>
          <p:cNvSpPr txBox="1"/>
          <p:nvPr/>
        </p:nvSpPr>
        <p:spPr>
          <a:xfrm>
            <a:off x="1974536" y="4941489"/>
            <a:ext cx="485367" cy="349856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20A82F4-567C-D895-955E-2C8CA8BC5E22}"/>
              </a:ext>
            </a:extLst>
          </p:cNvPr>
          <p:cNvSpPr txBox="1"/>
          <p:nvPr/>
        </p:nvSpPr>
        <p:spPr>
          <a:xfrm>
            <a:off x="4120748" y="4941489"/>
            <a:ext cx="485367" cy="349856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660ADA95-C443-931E-2C6F-6A45070D2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406956"/>
            <a:ext cx="4463999" cy="548785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3ABC4C34-F1A2-2976-9D3C-2CD637338636}"/>
              </a:ext>
            </a:extLst>
          </p:cNvPr>
          <p:cNvSpPr txBox="1"/>
          <p:nvPr/>
        </p:nvSpPr>
        <p:spPr>
          <a:xfrm>
            <a:off x="315804" y="1481807"/>
            <a:ext cx="4276531" cy="4503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b="0" i="0" u="none" strike="noStrike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장입</a:t>
            </a:r>
            <a:r>
              <a:rPr lang="ko-KR" altLang="en-US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온도별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0ED8D8F6-7E17-2E80-4F52-ED2FE35845CF}"/>
              </a:ext>
            </a:extLst>
          </p:cNvPr>
          <p:cNvSpPr txBox="1"/>
          <p:nvPr/>
        </p:nvSpPr>
        <p:spPr>
          <a:xfrm>
            <a:off x="212900" y="8724455"/>
            <a:ext cx="4460254" cy="4503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2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장입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온도 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200°C 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이하일 때</a:t>
            </a:r>
            <a:endParaRPr lang="en-US" altLang="ko-KR" sz="22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불량률 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4.5%p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증가</a:t>
            </a:r>
            <a:endParaRPr lang="en-US" altLang="ko-KR" sz="22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200°C 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 </a:t>
            </a:r>
            <a:r>
              <a:rPr lang="ko-KR" altLang="en-US" sz="22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장입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온도로 설비 설정</a:t>
            </a:r>
            <a:endParaRPr lang="ko-KR" sz="2200" b="0" i="0" u="none" strike="noStrike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39047A1-A2B2-752A-C450-A7068B93AFC4}"/>
              </a:ext>
            </a:extLst>
          </p:cNvPr>
          <p:cNvGrpSpPr/>
          <p:nvPr/>
        </p:nvGrpSpPr>
        <p:grpSpPr>
          <a:xfrm>
            <a:off x="7322370" y="2153556"/>
            <a:ext cx="1652035" cy="717480"/>
            <a:chOff x="4522115" y="2305238"/>
            <a:chExt cx="1652035" cy="71748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F86130-067C-BF31-2A06-1763C2987823}"/>
                </a:ext>
              </a:extLst>
            </p:cNvPr>
            <p:cNvSpPr/>
            <p:nvPr/>
          </p:nvSpPr>
          <p:spPr>
            <a:xfrm>
              <a:off x="4522115" y="2305238"/>
              <a:ext cx="1527768" cy="6922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51B841-3681-D000-8A95-D274AD6F3017}"/>
                </a:ext>
              </a:extLst>
            </p:cNvPr>
            <p:cNvSpPr txBox="1"/>
            <p:nvPr/>
          </p:nvSpPr>
          <p:spPr>
            <a:xfrm>
              <a:off x="5315385" y="2314832"/>
              <a:ext cx="858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양품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불량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8EE417D-12E7-8E50-A44C-FD6BBAC2D1D2}"/>
                </a:ext>
              </a:extLst>
            </p:cNvPr>
            <p:cNvSpPr/>
            <p:nvPr/>
          </p:nvSpPr>
          <p:spPr>
            <a:xfrm>
              <a:off x="4647311" y="2715105"/>
              <a:ext cx="674318" cy="199567"/>
            </a:xfrm>
            <a:prstGeom prst="rect">
              <a:avLst/>
            </a:prstGeom>
            <a:solidFill>
              <a:srgbClr val="FFBE86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393EC08-804C-612A-C194-D55AAFD5E982}"/>
                </a:ext>
              </a:extLst>
            </p:cNvPr>
            <p:cNvSpPr/>
            <p:nvPr/>
          </p:nvSpPr>
          <p:spPr>
            <a:xfrm>
              <a:off x="4647311" y="2421792"/>
              <a:ext cx="674318" cy="199567"/>
            </a:xfrm>
            <a:prstGeom prst="rect">
              <a:avLst/>
            </a:prstGeom>
            <a:solidFill>
              <a:srgbClr val="8EBAD9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4BAE35-54C4-516B-FD57-CF01291611D7}"/>
              </a:ext>
            </a:extLst>
          </p:cNvPr>
          <p:cNvSpPr/>
          <p:nvPr/>
        </p:nvSpPr>
        <p:spPr>
          <a:xfrm>
            <a:off x="230400" y="1383491"/>
            <a:ext cx="17845200" cy="87357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5">
            <a:extLst>
              <a:ext uri="{FF2B5EF4-FFF2-40B4-BE49-F238E27FC236}">
                <a16:creationId xmlns:a16="http://schemas.microsoft.com/office/drawing/2014/main" id="{D97DD47D-3221-9934-B574-1C3A69F25744}"/>
              </a:ext>
            </a:extLst>
          </p:cNvPr>
          <p:cNvSpPr txBox="1"/>
          <p:nvPr/>
        </p:nvSpPr>
        <p:spPr>
          <a:xfrm>
            <a:off x="9146750" y="8724455"/>
            <a:ext cx="4443579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작업 지연 시 </a:t>
            </a:r>
            <a:r>
              <a:rPr lang="ko-KR" altLang="en-US" sz="22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장입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온도가 낮아져</a:t>
            </a:r>
            <a:endParaRPr lang="en-US" altLang="ko-KR" sz="22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불량률 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4.7%p 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  <a:endParaRPr lang="en-US" altLang="ko-KR" sz="22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→슬라브 제조 이후 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이내 작업 진행</a:t>
            </a:r>
          </a:p>
        </p:txBody>
      </p:sp>
      <p:sp>
        <p:nvSpPr>
          <p:cNvPr id="142" name="TextBox 5">
            <a:extLst>
              <a:ext uri="{FF2B5EF4-FFF2-40B4-BE49-F238E27FC236}">
                <a16:creationId xmlns:a16="http://schemas.microsoft.com/office/drawing/2014/main" id="{3F14571D-135F-5EFB-493F-10C9DDD54FB3}"/>
              </a:ext>
            </a:extLst>
          </p:cNvPr>
          <p:cNvSpPr txBox="1"/>
          <p:nvPr/>
        </p:nvSpPr>
        <p:spPr>
          <a:xfrm>
            <a:off x="9076936" y="7871139"/>
            <a:ext cx="4464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이하             </a:t>
            </a: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초과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32" name="차트 131">
            <a:extLst>
              <a:ext uri="{FF2B5EF4-FFF2-40B4-BE49-F238E27FC236}">
                <a16:creationId xmlns:a16="http://schemas.microsoft.com/office/drawing/2014/main" id="{042CBC6F-3A84-ACB6-EEBE-798198446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514660"/>
              </p:ext>
            </p:extLst>
          </p:nvPr>
        </p:nvGraphicFramePr>
        <p:xfrm>
          <a:off x="9344171" y="4799117"/>
          <a:ext cx="4229752" cy="317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F89F5DBD-1DE6-BD6A-187D-C6BC528050AC}"/>
              </a:ext>
            </a:extLst>
          </p:cNvPr>
          <p:cNvGrpSpPr/>
          <p:nvPr/>
        </p:nvGrpSpPr>
        <p:grpSpPr>
          <a:xfrm>
            <a:off x="9410048" y="1992873"/>
            <a:ext cx="4229752" cy="3298472"/>
            <a:chOff x="12577459" y="1992873"/>
            <a:chExt cx="5576610" cy="32984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71C5E2E-1046-7C11-8ABC-645E51966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4290" r="-2287"/>
            <a:stretch>
              <a:fillRect/>
            </a:stretch>
          </p:blipFill>
          <p:spPr>
            <a:xfrm>
              <a:off x="12577459" y="1992873"/>
              <a:ext cx="5576610" cy="3105965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4F0D541-D1AF-F735-FF87-CED3521F9367}"/>
                </a:ext>
              </a:extLst>
            </p:cNvPr>
            <p:cNvSpPr txBox="1"/>
            <p:nvPr/>
          </p:nvSpPr>
          <p:spPr>
            <a:xfrm>
              <a:off x="12855323" y="4947585"/>
              <a:ext cx="572328" cy="34376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0B3DA62-ED55-7D58-C99F-10B549444021}"/>
                </a:ext>
              </a:extLst>
            </p:cNvPr>
            <p:cNvSpPr txBox="1"/>
            <p:nvPr/>
          </p:nvSpPr>
          <p:spPr>
            <a:xfrm>
              <a:off x="14538986" y="4947585"/>
              <a:ext cx="572328" cy="34376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6ED592ED-BAA9-F4A3-EDDC-CDA927E6A966}"/>
                </a:ext>
              </a:extLst>
            </p:cNvPr>
            <p:cNvSpPr txBox="1"/>
            <p:nvPr/>
          </p:nvSpPr>
          <p:spPr>
            <a:xfrm>
              <a:off x="16282923" y="4947585"/>
              <a:ext cx="572328" cy="343760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7" name="TextBox 5">
            <a:extLst>
              <a:ext uri="{FF2B5EF4-FFF2-40B4-BE49-F238E27FC236}">
                <a16:creationId xmlns:a16="http://schemas.microsoft.com/office/drawing/2014/main" id="{DE30F200-069A-8494-5B30-30B1A4C3D4BE}"/>
              </a:ext>
            </a:extLst>
          </p:cNvPr>
          <p:cNvSpPr txBox="1"/>
          <p:nvPr/>
        </p:nvSpPr>
        <p:spPr>
          <a:xfrm>
            <a:off x="8345328" y="1483200"/>
            <a:ext cx="6023814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연주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열연 작업기간별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875BCFF1-2501-4B34-8099-8865326787C3}"/>
              </a:ext>
            </a:extLst>
          </p:cNvPr>
          <p:cNvGrpSpPr/>
          <p:nvPr/>
        </p:nvGrpSpPr>
        <p:grpSpPr>
          <a:xfrm>
            <a:off x="10657636" y="2153556"/>
            <a:ext cx="2867969" cy="1285669"/>
            <a:chOff x="10657636" y="2153556"/>
            <a:chExt cx="2867969" cy="1285669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AEEFB4F9-05F8-0620-3925-3253765A77B1}"/>
                </a:ext>
              </a:extLst>
            </p:cNvPr>
            <p:cNvGrpSpPr/>
            <p:nvPr/>
          </p:nvGrpSpPr>
          <p:grpSpPr>
            <a:xfrm>
              <a:off x="11873570" y="2153556"/>
              <a:ext cx="1652035" cy="717480"/>
              <a:chOff x="4522115" y="2305238"/>
              <a:chExt cx="1652035" cy="717480"/>
            </a:xfrm>
          </p:grpSpPr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E737161-4D8F-5623-E8AE-00CF57CC4480}"/>
                  </a:ext>
                </a:extLst>
              </p:cNvPr>
              <p:cNvSpPr/>
              <p:nvPr/>
            </p:nvSpPr>
            <p:spPr>
              <a:xfrm>
                <a:off x="4522115" y="2305238"/>
                <a:ext cx="1527768" cy="6922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76E0C623-7267-D138-182F-119687F71279}"/>
                  </a:ext>
                </a:extLst>
              </p:cNvPr>
              <p:cNvSpPr txBox="1"/>
              <p:nvPr/>
            </p:nvSpPr>
            <p:spPr>
              <a:xfrm>
                <a:off x="5315385" y="2314832"/>
                <a:ext cx="8587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양품</a:t>
                </a:r>
                <a:endPara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r>
                  <a:rPr lang="en-US" altLang="ko-KR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불량</a:t>
                </a: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72E7DDFB-BA6E-61E9-4085-845EF271D9BE}"/>
                  </a:ext>
                </a:extLst>
              </p:cNvPr>
              <p:cNvSpPr/>
              <p:nvPr/>
            </p:nvSpPr>
            <p:spPr>
              <a:xfrm>
                <a:off x="4647311" y="2715105"/>
                <a:ext cx="674318" cy="199567"/>
              </a:xfrm>
              <a:prstGeom prst="rect">
                <a:avLst/>
              </a:prstGeom>
              <a:solidFill>
                <a:srgbClr val="FFBE86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FDDBE6AC-E493-C745-3F60-1B1F0793BBC1}"/>
                  </a:ext>
                </a:extLst>
              </p:cNvPr>
              <p:cNvSpPr/>
              <p:nvPr/>
            </p:nvSpPr>
            <p:spPr>
              <a:xfrm>
                <a:off x="4647311" y="2421792"/>
                <a:ext cx="674318" cy="199567"/>
              </a:xfrm>
              <a:prstGeom prst="rect">
                <a:avLst/>
              </a:prstGeom>
              <a:solidFill>
                <a:srgbClr val="8EBAD9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1" name="TextBox 15">
              <a:extLst>
                <a:ext uri="{FF2B5EF4-FFF2-40B4-BE49-F238E27FC236}">
                  <a16:creationId xmlns:a16="http://schemas.microsoft.com/office/drawing/2014/main" id="{7E6BBAC8-B569-EF5F-4DEC-62DDAEBBA2DF}"/>
                </a:ext>
              </a:extLst>
            </p:cNvPr>
            <p:cNvSpPr txBox="1"/>
            <p:nvPr/>
          </p:nvSpPr>
          <p:spPr>
            <a:xfrm>
              <a:off x="10657636" y="2963813"/>
              <a:ext cx="2740672" cy="4754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Mann-Whitney U-test</a:t>
              </a:r>
            </a:p>
            <a:p>
              <a:pPr lvl="0" algn="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P-value: 0</a:t>
              </a:r>
              <a:endParaRPr lang="en-US" sz="1800" b="0" i="0" u="none" strike="noStrike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9" name="TextBox 5">
            <a:extLst>
              <a:ext uri="{FF2B5EF4-FFF2-40B4-BE49-F238E27FC236}">
                <a16:creationId xmlns:a16="http://schemas.microsoft.com/office/drawing/2014/main" id="{F9588527-3BE6-F34E-CF43-3E976F808739}"/>
              </a:ext>
            </a:extLst>
          </p:cNvPr>
          <p:cNvSpPr txBox="1"/>
          <p:nvPr/>
        </p:nvSpPr>
        <p:spPr>
          <a:xfrm>
            <a:off x="12786989" y="1483200"/>
            <a:ext cx="6023814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&lt;LDG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함량별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BBB5B2-75C5-FA67-A17E-F57691EF025D}"/>
              </a:ext>
            </a:extLst>
          </p:cNvPr>
          <p:cNvCxnSpPr>
            <a:cxnSpLocks/>
          </p:cNvCxnSpPr>
          <p:nvPr/>
        </p:nvCxnSpPr>
        <p:spPr>
          <a:xfrm>
            <a:off x="10058400" y="1984116"/>
            <a:ext cx="0" cy="2907445"/>
          </a:xfrm>
          <a:prstGeom prst="line">
            <a:avLst/>
          </a:prstGeom>
          <a:ln w="76200">
            <a:solidFill>
              <a:srgbClr val="FC523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2">
            <a:extLst>
              <a:ext uri="{FF2B5EF4-FFF2-40B4-BE49-F238E27FC236}">
                <a16:creationId xmlns:a16="http://schemas.microsoft.com/office/drawing/2014/main" id="{372571CC-AD70-0C15-3807-1BECD69FED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6081" y="1680856"/>
            <a:ext cx="4464000" cy="8438421"/>
          </a:xfrm>
          <a:prstGeom prst="rect">
            <a:avLst/>
          </a:prstGeom>
          <a:effectLst/>
        </p:spPr>
      </p:pic>
      <p:pic>
        <p:nvPicPr>
          <p:cNvPr id="153" name="Picture 8">
            <a:extLst>
              <a:ext uri="{FF2B5EF4-FFF2-40B4-BE49-F238E27FC236}">
                <a16:creationId xmlns:a16="http://schemas.microsoft.com/office/drawing/2014/main" id="{24AFB55D-F962-78E7-FDC2-161BB3C34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045" y="1386761"/>
            <a:ext cx="4464000" cy="563578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C2A922F0-9EAB-2B19-FC80-6D7646AD593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" r="95215"/>
          <a:stretch>
            <a:fillRect/>
          </a:stretch>
        </p:blipFill>
        <p:spPr>
          <a:xfrm>
            <a:off x="296591" y="1977552"/>
            <a:ext cx="295550" cy="3052924"/>
          </a:xfrm>
          <a:prstGeom prst="rect">
            <a:avLst/>
          </a:prstGeom>
        </p:spPr>
      </p:pic>
      <p:sp>
        <p:nvSpPr>
          <p:cNvPr id="154" name="TextBox 5">
            <a:extLst>
              <a:ext uri="{FF2B5EF4-FFF2-40B4-BE49-F238E27FC236}">
                <a16:creationId xmlns:a16="http://schemas.microsoft.com/office/drawing/2014/main" id="{3DBFE0CC-C6AC-7D09-B4C7-94462211D791}"/>
              </a:ext>
            </a:extLst>
          </p:cNvPr>
          <p:cNvSpPr txBox="1"/>
          <p:nvPr/>
        </p:nvSpPr>
        <p:spPr>
          <a:xfrm>
            <a:off x="3915228" y="1460692"/>
            <a:ext cx="6011879" cy="47215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균열 시간별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5" name="TextBox 5">
            <a:extLst>
              <a:ext uri="{FF2B5EF4-FFF2-40B4-BE49-F238E27FC236}">
                <a16:creationId xmlns:a16="http://schemas.microsoft.com/office/drawing/2014/main" id="{BC95D55A-FCE5-9E9E-6A58-68436898AC63}"/>
              </a:ext>
            </a:extLst>
          </p:cNvPr>
          <p:cNvSpPr txBox="1"/>
          <p:nvPr/>
        </p:nvSpPr>
        <p:spPr>
          <a:xfrm>
            <a:off x="4652399" y="8724455"/>
            <a:ext cx="4481974" cy="47215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균열 시간 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 초과시</a:t>
            </a:r>
            <a:endParaRPr lang="en-US" altLang="ko-KR" sz="22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불량률 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6.2%p 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  <a:endParaRPr lang="en-US" altLang="ko-KR" sz="2200" b="0" i="0" u="none" strike="noStrike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균열시간 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 이하로 설비 설정</a:t>
            </a:r>
            <a:endParaRPr lang="ko-KR" sz="2200" b="0" i="0" u="none" strike="noStrike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8BABB9AB-3765-8BEF-59B6-A9C446AB37C7}"/>
              </a:ext>
            </a:extLst>
          </p:cNvPr>
          <p:cNvGrpSpPr/>
          <p:nvPr/>
        </p:nvGrpSpPr>
        <p:grpSpPr>
          <a:xfrm>
            <a:off x="4716417" y="1953974"/>
            <a:ext cx="4417956" cy="3375289"/>
            <a:chOff x="4628284" y="1978037"/>
            <a:chExt cx="4417956" cy="33752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E86EF28-51CE-B4A6-9B61-D0D030378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9524"/>
            <a:stretch>
              <a:fillRect/>
            </a:stretch>
          </p:blipFill>
          <p:spPr>
            <a:xfrm>
              <a:off x="5083948" y="1980521"/>
              <a:ext cx="3962292" cy="3118317"/>
            </a:xfrm>
            <a:prstGeom prst="rect">
              <a:avLst/>
            </a:prstGeom>
          </p:spPr>
        </p:pic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4F855D3-E253-3F4C-E3B5-6D6E35CE7EED}"/>
                </a:ext>
              </a:extLst>
            </p:cNvPr>
            <p:cNvGrpSpPr/>
            <p:nvPr/>
          </p:nvGrpSpPr>
          <p:grpSpPr>
            <a:xfrm>
              <a:off x="5226891" y="4916789"/>
              <a:ext cx="3674665" cy="436537"/>
              <a:chOff x="6706897" y="4916790"/>
              <a:chExt cx="5011511" cy="34376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B5A5745-B6C3-ECE4-ACC3-944686301EF0}"/>
                  </a:ext>
                </a:extLst>
              </p:cNvPr>
              <p:cNvSpPr txBox="1"/>
              <p:nvPr/>
            </p:nvSpPr>
            <p:spPr>
              <a:xfrm>
                <a:off x="6706897" y="4916790"/>
                <a:ext cx="572328" cy="343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20</a:t>
                </a:r>
                <a:endParaRPr 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892E6CC-AF4E-A872-C7D0-F7EE59BE5278}"/>
                  </a:ext>
                </a:extLst>
              </p:cNvPr>
              <p:cNvSpPr txBox="1"/>
              <p:nvPr/>
            </p:nvSpPr>
            <p:spPr>
              <a:xfrm>
                <a:off x="7825403" y="4916790"/>
                <a:ext cx="572328" cy="343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40</a:t>
                </a:r>
                <a:endParaRPr 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10F65FAF-3DFF-ECC6-9A1B-0AE05B1DCDBD}"/>
                  </a:ext>
                </a:extLst>
              </p:cNvPr>
              <p:cNvSpPr txBox="1"/>
              <p:nvPr/>
            </p:nvSpPr>
            <p:spPr>
              <a:xfrm>
                <a:off x="8897357" y="4916790"/>
                <a:ext cx="572328" cy="343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60</a:t>
                </a:r>
                <a:endParaRPr 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8BE1FEF7-323E-C027-1C0E-20D0B01D14E9}"/>
                  </a:ext>
                </a:extLst>
              </p:cNvPr>
              <p:cNvSpPr txBox="1"/>
              <p:nvPr/>
            </p:nvSpPr>
            <p:spPr>
              <a:xfrm>
                <a:off x="10042129" y="4916790"/>
                <a:ext cx="572328" cy="343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80</a:t>
                </a:r>
                <a:endParaRPr 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FBF5C21E-C347-BB65-4B9C-B69083481662}"/>
                  </a:ext>
                </a:extLst>
              </p:cNvPr>
              <p:cNvSpPr txBox="1"/>
              <p:nvPr/>
            </p:nvSpPr>
            <p:spPr>
              <a:xfrm>
                <a:off x="11146080" y="4916790"/>
                <a:ext cx="572328" cy="343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100</a:t>
                </a:r>
                <a:endParaRPr 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5AD648DB-4A5D-1049-2FD6-A327D7C70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r="90269"/>
            <a:stretch>
              <a:fillRect/>
            </a:stretch>
          </p:blipFill>
          <p:spPr>
            <a:xfrm>
              <a:off x="4628284" y="1978037"/>
              <a:ext cx="463425" cy="3118317"/>
            </a:xfrm>
            <a:prstGeom prst="rect">
              <a:avLst/>
            </a:prstGeom>
          </p:spPr>
        </p:pic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36674A54-1D75-2544-6B74-BED57A8E8389}"/>
              </a:ext>
            </a:extLst>
          </p:cNvPr>
          <p:cNvGrpSpPr/>
          <p:nvPr/>
        </p:nvGrpSpPr>
        <p:grpSpPr>
          <a:xfrm>
            <a:off x="3962575" y="5054985"/>
            <a:ext cx="5581770" cy="3258450"/>
            <a:chOff x="3874442" y="5297436"/>
            <a:chExt cx="5581770" cy="3258450"/>
          </a:xfrm>
        </p:grpSpPr>
        <p:graphicFrame>
          <p:nvGraphicFramePr>
            <p:cNvPr id="151" name="차트 150">
              <a:extLst>
                <a:ext uri="{FF2B5EF4-FFF2-40B4-BE49-F238E27FC236}">
                  <a16:creationId xmlns:a16="http://schemas.microsoft.com/office/drawing/2014/main" id="{AD2E3BCC-609F-7C2D-EE45-ED93018E924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8418630"/>
                </p:ext>
              </p:extLst>
            </p:nvPr>
          </p:nvGraphicFramePr>
          <p:xfrm>
            <a:off x="4151430" y="5297436"/>
            <a:ext cx="5304782" cy="30223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3312517-58A2-A8CC-4005-B696BCA8CF56}"/>
                </a:ext>
              </a:extLst>
            </p:cNvPr>
            <p:cNvSpPr txBox="1"/>
            <p:nvPr/>
          </p:nvSpPr>
          <p:spPr>
            <a:xfrm>
              <a:off x="3874442" y="8089200"/>
              <a:ext cx="5563363" cy="4666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70</a:t>
              </a:r>
              <a:r>
                <a:rPr lang="ko-KR" altLang="en-US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 </a:t>
              </a:r>
              <a:r>
                <a:rPr lang="ko-KR" altLang="en-US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이하               </a:t>
              </a: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70</a:t>
              </a:r>
              <a:r>
                <a:rPr lang="ko-KR" altLang="en-US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 초과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2597F9-6370-7C56-0CE7-61EC39C124C8}"/>
              </a:ext>
            </a:extLst>
          </p:cNvPr>
          <p:cNvCxnSpPr>
            <a:cxnSpLocks/>
          </p:cNvCxnSpPr>
          <p:nvPr/>
        </p:nvCxnSpPr>
        <p:spPr>
          <a:xfrm>
            <a:off x="7315200" y="1943100"/>
            <a:ext cx="0" cy="2948461"/>
          </a:xfrm>
          <a:prstGeom prst="line">
            <a:avLst/>
          </a:prstGeom>
          <a:ln w="76200">
            <a:solidFill>
              <a:srgbClr val="FC523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2EC80880-513B-1ED5-1907-C0BEEACFCC6D}"/>
              </a:ext>
            </a:extLst>
          </p:cNvPr>
          <p:cNvGrpSpPr/>
          <p:nvPr/>
        </p:nvGrpSpPr>
        <p:grpSpPr>
          <a:xfrm>
            <a:off x="6173223" y="2129493"/>
            <a:ext cx="2867969" cy="1285669"/>
            <a:chOff x="10657636" y="2153556"/>
            <a:chExt cx="2867969" cy="1285669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6EE26E2A-07B8-2EB9-BB04-E82C76BC3971}"/>
                </a:ext>
              </a:extLst>
            </p:cNvPr>
            <p:cNvGrpSpPr/>
            <p:nvPr/>
          </p:nvGrpSpPr>
          <p:grpSpPr>
            <a:xfrm>
              <a:off x="11873570" y="2153556"/>
              <a:ext cx="1652035" cy="717480"/>
              <a:chOff x="4522115" y="2305238"/>
              <a:chExt cx="1652035" cy="717480"/>
            </a:xfrm>
          </p:grpSpPr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C8440D22-79A1-DFE9-EB01-B9543265166E}"/>
                  </a:ext>
                </a:extLst>
              </p:cNvPr>
              <p:cNvSpPr/>
              <p:nvPr/>
            </p:nvSpPr>
            <p:spPr>
              <a:xfrm>
                <a:off x="4522115" y="2305238"/>
                <a:ext cx="1527768" cy="6922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10A9EA34-8C1B-4215-E485-45D508781A8C}"/>
                  </a:ext>
                </a:extLst>
              </p:cNvPr>
              <p:cNvSpPr txBox="1"/>
              <p:nvPr/>
            </p:nvSpPr>
            <p:spPr>
              <a:xfrm>
                <a:off x="5315385" y="2314832"/>
                <a:ext cx="8587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양품</a:t>
                </a:r>
                <a:endPara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r>
                  <a:rPr lang="en-US" altLang="ko-KR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불량</a:t>
                </a: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F40F39AB-47E3-7117-3E3A-C580C31D85E8}"/>
                  </a:ext>
                </a:extLst>
              </p:cNvPr>
              <p:cNvSpPr/>
              <p:nvPr/>
            </p:nvSpPr>
            <p:spPr>
              <a:xfrm>
                <a:off x="4647311" y="2715105"/>
                <a:ext cx="674318" cy="199567"/>
              </a:xfrm>
              <a:prstGeom prst="rect">
                <a:avLst/>
              </a:prstGeom>
              <a:solidFill>
                <a:srgbClr val="FFBE86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294559B8-D9D8-0810-604A-8C6319C922B9}"/>
                  </a:ext>
                </a:extLst>
              </p:cNvPr>
              <p:cNvSpPr/>
              <p:nvPr/>
            </p:nvSpPr>
            <p:spPr>
              <a:xfrm>
                <a:off x="4647311" y="2421792"/>
                <a:ext cx="674318" cy="199567"/>
              </a:xfrm>
              <a:prstGeom prst="rect">
                <a:avLst/>
              </a:prstGeom>
              <a:solidFill>
                <a:srgbClr val="8EBAD9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9" name="TextBox 15">
              <a:extLst>
                <a:ext uri="{FF2B5EF4-FFF2-40B4-BE49-F238E27FC236}">
                  <a16:creationId xmlns:a16="http://schemas.microsoft.com/office/drawing/2014/main" id="{BD5CD93A-F1E0-74D9-6F71-E5E03EC55BB2}"/>
                </a:ext>
              </a:extLst>
            </p:cNvPr>
            <p:cNvSpPr txBox="1"/>
            <p:nvPr/>
          </p:nvSpPr>
          <p:spPr>
            <a:xfrm>
              <a:off x="10657636" y="2963813"/>
              <a:ext cx="2740672" cy="4754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Mann-Whitney U-test</a:t>
              </a:r>
            </a:p>
            <a:p>
              <a:pPr lvl="0" algn="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P-value: 0</a:t>
              </a:r>
              <a:endParaRPr lang="en-US" sz="1800" b="0" i="0" u="none" strike="noStrike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5" name="TextBox 5">
            <a:extLst>
              <a:ext uri="{FF2B5EF4-FFF2-40B4-BE49-F238E27FC236}">
                <a16:creationId xmlns:a16="http://schemas.microsoft.com/office/drawing/2014/main" id="{2B9017A6-5D6E-D72B-C722-9E44E01E061D}"/>
              </a:ext>
            </a:extLst>
          </p:cNvPr>
          <p:cNvSpPr txBox="1"/>
          <p:nvPr/>
        </p:nvSpPr>
        <p:spPr>
          <a:xfrm>
            <a:off x="13615821" y="8539842"/>
            <a:ext cx="4443579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LDG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발열량의 변동이 심해 구간별로 가열 온도의 변화폭이 큼</a:t>
            </a:r>
            <a:endParaRPr lang="en-US" altLang="ko-KR" sz="22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→불량률이 감소하는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12.33-19.17kg/Nm³  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구간 내에서 사용 </a:t>
            </a: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6D3E85AE-CBDE-F5EF-92FB-46E1A85309AF}"/>
              </a:ext>
            </a:extLst>
          </p:cNvPr>
          <p:cNvGrpSpPr/>
          <p:nvPr/>
        </p:nvGrpSpPr>
        <p:grpSpPr>
          <a:xfrm>
            <a:off x="15123440" y="2153556"/>
            <a:ext cx="2867969" cy="1285669"/>
            <a:chOff x="10657636" y="2153556"/>
            <a:chExt cx="2867969" cy="1285669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0133F12F-9B30-E055-FC15-C2CB5A60C8E1}"/>
                </a:ext>
              </a:extLst>
            </p:cNvPr>
            <p:cNvGrpSpPr/>
            <p:nvPr/>
          </p:nvGrpSpPr>
          <p:grpSpPr>
            <a:xfrm>
              <a:off x="11873570" y="2153556"/>
              <a:ext cx="1652035" cy="717480"/>
              <a:chOff x="4522115" y="2305238"/>
              <a:chExt cx="1652035" cy="717480"/>
            </a:xfrm>
          </p:grpSpPr>
          <p:sp>
            <p:nvSpPr>
              <p:cNvPr id="264" name="직사각형 263">
                <a:extLst>
                  <a:ext uri="{FF2B5EF4-FFF2-40B4-BE49-F238E27FC236}">
                    <a16:creationId xmlns:a16="http://schemas.microsoft.com/office/drawing/2014/main" id="{15FB3658-91D5-0880-27BD-B448A5C43C54}"/>
                  </a:ext>
                </a:extLst>
              </p:cNvPr>
              <p:cNvSpPr/>
              <p:nvPr/>
            </p:nvSpPr>
            <p:spPr>
              <a:xfrm>
                <a:off x="4522115" y="2305238"/>
                <a:ext cx="1527768" cy="6922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1D50686B-F7B3-293B-5B55-32BADB3E3D2C}"/>
                  </a:ext>
                </a:extLst>
              </p:cNvPr>
              <p:cNvSpPr txBox="1"/>
              <p:nvPr/>
            </p:nvSpPr>
            <p:spPr>
              <a:xfrm>
                <a:off x="5315385" y="2314832"/>
                <a:ext cx="8587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양품</a:t>
                </a:r>
                <a:endPara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r>
                  <a:rPr lang="en-US" altLang="ko-KR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불량</a:t>
                </a:r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0AA257B9-F69A-15F4-17D6-55C503407C51}"/>
                  </a:ext>
                </a:extLst>
              </p:cNvPr>
              <p:cNvSpPr/>
              <p:nvPr/>
            </p:nvSpPr>
            <p:spPr>
              <a:xfrm>
                <a:off x="4647311" y="2715105"/>
                <a:ext cx="674318" cy="199567"/>
              </a:xfrm>
              <a:prstGeom prst="rect">
                <a:avLst/>
              </a:prstGeom>
              <a:solidFill>
                <a:srgbClr val="FFBE86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13A1C81E-99EB-F25F-720E-DD7181FA1C7F}"/>
                  </a:ext>
                </a:extLst>
              </p:cNvPr>
              <p:cNvSpPr/>
              <p:nvPr/>
            </p:nvSpPr>
            <p:spPr>
              <a:xfrm>
                <a:off x="4647311" y="2421792"/>
                <a:ext cx="674318" cy="199567"/>
              </a:xfrm>
              <a:prstGeom prst="rect">
                <a:avLst/>
              </a:prstGeom>
              <a:solidFill>
                <a:srgbClr val="8EBAD9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3" name="TextBox 15">
              <a:extLst>
                <a:ext uri="{FF2B5EF4-FFF2-40B4-BE49-F238E27FC236}">
                  <a16:creationId xmlns:a16="http://schemas.microsoft.com/office/drawing/2014/main" id="{9B1B6064-FA94-712D-9AEB-05A245C1B9B9}"/>
                </a:ext>
              </a:extLst>
            </p:cNvPr>
            <p:cNvSpPr txBox="1"/>
            <p:nvPr/>
          </p:nvSpPr>
          <p:spPr>
            <a:xfrm>
              <a:off x="10657636" y="2963813"/>
              <a:ext cx="2740672" cy="4754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Mann-Whitney U-test</a:t>
              </a:r>
            </a:p>
            <a:p>
              <a:pPr lvl="0" algn="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P-value: 0</a:t>
              </a:r>
              <a:endParaRPr lang="en-US" sz="1800" b="0" i="0" u="none" strike="noStrike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270" name="차트 269">
            <a:extLst>
              <a:ext uri="{FF2B5EF4-FFF2-40B4-BE49-F238E27FC236}">
                <a16:creationId xmlns:a16="http://schemas.microsoft.com/office/drawing/2014/main" id="{CD0F46C1-4DCA-77E7-6696-2C2AE714EC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229952"/>
              </p:ext>
            </p:extLst>
          </p:nvPr>
        </p:nvGraphicFramePr>
        <p:xfrm>
          <a:off x="13527571" y="5959984"/>
          <a:ext cx="6240106" cy="1990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71" name="TextBox 5">
            <a:extLst>
              <a:ext uri="{FF2B5EF4-FFF2-40B4-BE49-F238E27FC236}">
                <a16:creationId xmlns:a16="http://schemas.microsoft.com/office/drawing/2014/main" id="{556F1CFA-538B-2AF4-586B-BD498286C343}"/>
              </a:ext>
            </a:extLst>
          </p:cNvPr>
          <p:cNvSpPr txBox="1"/>
          <p:nvPr/>
        </p:nvSpPr>
        <p:spPr>
          <a:xfrm>
            <a:off x="14007737" y="7838991"/>
            <a:ext cx="200662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12.33kg/Nm³ </a:t>
            </a:r>
            <a:r>
              <a:rPr lang="ko-KR" altLang="en-US" sz="1600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초과</a:t>
            </a:r>
            <a:endParaRPr lang="en-US" altLang="ko-KR" sz="1600" b="1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19.17kg/Nm³ </a:t>
            </a:r>
            <a:r>
              <a:rPr lang="ko-KR" altLang="en-US" sz="1600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이하</a:t>
            </a:r>
            <a:endParaRPr lang="ko-KR" sz="1600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2" name="TextBox 5">
            <a:extLst>
              <a:ext uri="{FF2B5EF4-FFF2-40B4-BE49-F238E27FC236}">
                <a16:creationId xmlns:a16="http://schemas.microsoft.com/office/drawing/2014/main" id="{C94B6498-145A-597F-D164-467419FEC216}"/>
              </a:ext>
            </a:extLst>
          </p:cNvPr>
          <p:cNvSpPr txBox="1"/>
          <p:nvPr/>
        </p:nvSpPr>
        <p:spPr>
          <a:xfrm>
            <a:off x="15810565" y="7835803"/>
            <a:ext cx="140327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 외 구간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72763684-C258-B473-BC1D-C01ECAE90C0D}"/>
              </a:ext>
            </a:extLst>
          </p:cNvPr>
          <p:cNvSpPr txBox="1"/>
          <p:nvPr/>
        </p:nvSpPr>
        <p:spPr>
          <a:xfrm>
            <a:off x="451002" y="4956003"/>
            <a:ext cx="485367" cy="349856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5AEC9E-881F-AB1C-D937-20695277EB76}"/>
              </a:ext>
            </a:extLst>
          </p:cNvPr>
          <p:cNvGrpSpPr/>
          <p:nvPr/>
        </p:nvGrpSpPr>
        <p:grpSpPr>
          <a:xfrm>
            <a:off x="3224298" y="1932155"/>
            <a:ext cx="1271502" cy="2998389"/>
            <a:chOff x="3224298" y="1932155"/>
            <a:chExt cx="1271502" cy="299838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9406705-3DE8-6725-9554-7FC36CE03349}"/>
                </a:ext>
              </a:extLst>
            </p:cNvPr>
            <p:cNvCxnSpPr>
              <a:cxnSpLocks/>
            </p:cNvCxnSpPr>
            <p:nvPr/>
          </p:nvCxnSpPr>
          <p:spPr>
            <a:xfrm>
              <a:off x="4407815" y="1932155"/>
              <a:ext cx="0" cy="2998389"/>
            </a:xfrm>
            <a:prstGeom prst="line">
              <a:avLst/>
            </a:prstGeom>
            <a:ln w="76200">
              <a:solidFill>
                <a:srgbClr val="FC523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8C7763-AE33-2EA0-0DCC-B0D1EDE17183}"/>
                </a:ext>
              </a:extLst>
            </p:cNvPr>
            <p:cNvSpPr txBox="1"/>
            <p:nvPr/>
          </p:nvSpPr>
          <p:spPr>
            <a:xfrm>
              <a:off x="3224298" y="3916776"/>
              <a:ext cx="12715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FC523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200°C </a:t>
              </a:r>
              <a:endParaRPr lang="ko-KR" altLang="en-US" sz="28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CA9851B-B292-FB17-8CFA-EF0779DEFF12}"/>
              </a:ext>
            </a:extLst>
          </p:cNvPr>
          <p:cNvSpPr txBox="1"/>
          <p:nvPr/>
        </p:nvSpPr>
        <p:spPr>
          <a:xfrm>
            <a:off x="7323951" y="3977027"/>
            <a:ext cx="9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70</a:t>
            </a:r>
            <a:r>
              <a:rPr lang="ko-KR" altLang="en-US" sz="28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DDFEB-7963-0A55-6392-69156CE2D191}"/>
              </a:ext>
            </a:extLst>
          </p:cNvPr>
          <p:cNvSpPr txBox="1"/>
          <p:nvPr/>
        </p:nvSpPr>
        <p:spPr>
          <a:xfrm>
            <a:off x="10243797" y="3977027"/>
            <a:ext cx="699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8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8F15DE4-3AEA-7E1A-D439-F0B85E6E6D42}"/>
              </a:ext>
            </a:extLst>
          </p:cNvPr>
          <p:cNvCxnSpPr>
            <a:cxnSpLocks/>
          </p:cNvCxnSpPr>
          <p:nvPr/>
        </p:nvCxnSpPr>
        <p:spPr>
          <a:xfrm flipV="1">
            <a:off x="4653155" y="1395706"/>
            <a:ext cx="14630" cy="87428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2A557D-EB7D-65DB-6E6F-B9A8A20458CE}"/>
              </a:ext>
            </a:extLst>
          </p:cNvPr>
          <p:cNvCxnSpPr>
            <a:cxnSpLocks/>
          </p:cNvCxnSpPr>
          <p:nvPr/>
        </p:nvCxnSpPr>
        <p:spPr>
          <a:xfrm flipV="1">
            <a:off x="9119515" y="1378029"/>
            <a:ext cx="6205" cy="87428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2F2F0B-F2A9-1C55-A631-A1084684044E}"/>
              </a:ext>
            </a:extLst>
          </p:cNvPr>
          <p:cNvCxnSpPr>
            <a:cxnSpLocks/>
          </p:cNvCxnSpPr>
          <p:nvPr/>
        </p:nvCxnSpPr>
        <p:spPr>
          <a:xfrm flipV="1">
            <a:off x="13573361" y="1398468"/>
            <a:ext cx="14630" cy="87428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DD9095C9-27D2-2DE1-6361-1359007B4166}"/>
              </a:ext>
            </a:extLst>
          </p:cNvPr>
          <p:cNvGrpSpPr/>
          <p:nvPr/>
        </p:nvGrpSpPr>
        <p:grpSpPr>
          <a:xfrm>
            <a:off x="1535190" y="2050468"/>
            <a:ext cx="2774044" cy="1239656"/>
            <a:chOff x="10519896" y="2050468"/>
            <a:chExt cx="2774044" cy="1239656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56ADF81C-F2EE-8BE3-DC0A-669C246292A9}"/>
                </a:ext>
              </a:extLst>
            </p:cNvPr>
            <p:cNvGrpSpPr/>
            <p:nvPr/>
          </p:nvGrpSpPr>
          <p:grpSpPr>
            <a:xfrm>
              <a:off x="11641905" y="2050468"/>
              <a:ext cx="1652035" cy="717480"/>
              <a:chOff x="4290450" y="2202150"/>
              <a:chExt cx="1652035" cy="717480"/>
            </a:xfrm>
          </p:grpSpPr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CF225997-2373-5CE4-E61A-AFFDEA6EF067}"/>
                  </a:ext>
                </a:extLst>
              </p:cNvPr>
              <p:cNvSpPr/>
              <p:nvPr/>
            </p:nvSpPr>
            <p:spPr>
              <a:xfrm>
                <a:off x="4290450" y="2202150"/>
                <a:ext cx="1527768" cy="69226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74DDBBC3-375E-E7BF-1CB1-A1770840A606}"/>
                  </a:ext>
                </a:extLst>
              </p:cNvPr>
              <p:cNvSpPr txBox="1"/>
              <p:nvPr/>
            </p:nvSpPr>
            <p:spPr>
              <a:xfrm>
                <a:off x="5083720" y="2211744"/>
                <a:ext cx="8587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양품</a:t>
                </a:r>
                <a:endPara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r>
                  <a:rPr lang="en-US" altLang="ko-KR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</a:t>
                </a:r>
                <a:r>
                  <a:rPr lang="ko-KR" altLang="en-US" sz="20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불량</a:t>
                </a: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E16EEEC6-A398-1CE3-15D2-42BF955BF603}"/>
                  </a:ext>
                </a:extLst>
              </p:cNvPr>
              <p:cNvSpPr/>
              <p:nvPr/>
            </p:nvSpPr>
            <p:spPr>
              <a:xfrm>
                <a:off x="4415646" y="2612017"/>
                <a:ext cx="674318" cy="199567"/>
              </a:xfrm>
              <a:prstGeom prst="rect">
                <a:avLst/>
              </a:prstGeom>
              <a:solidFill>
                <a:srgbClr val="FFBE86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7AEDEE4-407B-5FAC-38C8-2FB91AB1722B}"/>
                  </a:ext>
                </a:extLst>
              </p:cNvPr>
              <p:cNvSpPr/>
              <p:nvPr/>
            </p:nvSpPr>
            <p:spPr>
              <a:xfrm>
                <a:off x="4415646" y="2318704"/>
                <a:ext cx="674318" cy="199567"/>
              </a:xfrm>
              <a:prstGeom prst="rect">
                <a:avLst/>
              </a:prstGeom>
              <a:solidFill>
                <a:srgbClr val="8EBAD9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6" name="TextBox 15">
              <a:extLst>
                <a:ext uri="{FF2B5EF4-FFF2-40B4-BE49-F238E27FC236}">
                  <a16:creationId xmlns:a16="http://schemas.microsoft.com/office/drawing/2014/main" id="{F045E6A5-0937-FF91-F191-60ADBED217E9}"/>
                </a:ext>
              </a:extLst>
            </p:cNvPr>
            <p:cNvSpPr txBox="1"/>
            <p:nvPr/>
          </p:nvSpPr>
          <p:spPr>
            <a:xfrm>
              <a:off x="10519896" y="2814712"/>
              <a:ext cx="2740672" cy="4754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Mann-Whitney U-test</a:t>
              </a:r>
            </a:p>
            <a:p>
              <a:pPr lvl="0" algn="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P-value: 0</a:t>
              </a:r>
              <a:endParaRPr lang="en-US" sz="1800" b="0" i="0" u="none" strike="noStrike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694B64C9-4709-3138-A526-463BA863FAD7}"/>
              </a:ext>
            </a:extLst>
          </p:cNvPr>
          <p:cNvGrpSpPr/>
          <p:nvPr/>
        </p:nvGrpSpPr>
        <p:grpSpPr>
          <a:xfrm>
            <a:off x="13921500" y="3068506"/>
            <a:ext cx="4040593" cy="1776954"/>
            <a:chOff x="13921500" y="3068506"/>
            <a:chExt cx="4040593" cy="1776954"/>
          </a:xfrm>
        </p:grpSpPr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2D7916C6-7DEC-622D-7011-B148966E5A0B}"/>
                </a:ext>
              </a:extLst>
            </p:cNvPr>
            <p:cNvCxnSpPr>
              <a:cxnSpLocks/>
            </p:cNvCxnSpPr>
            <p:nvPr/>
          </p:nvCxnSpPr>
          <p:spPr>
            <a:xfrm>
              <a:off x="15273210" y="3415833"/>
              <a:ext cx="124704" cy="304800"/>
            </a:xfrm>
            <a:prstGeom prst="straightConnector1">
              <a:avLst/>
            </a:prstGeom>
            <a:ln w="57150">
              <a:solidFill>
                <a:srgbClr val="FC5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F22D012C-9612-12BE-5562-2DF0AB30DACF}"/>
                </a:ext>
              </a:extLst>
            </p:cNvPr>
            <p:cNvGrpSpPr/>
            <p:nvPr/>
          </p:nvGrpSpPr>
          <p:grpSpPr>
            <a:xfrm flipH="1">
              <a:off x="15500241" y="3587913"/>
              <a:ext cx="945050" cy="1257547"/>
              <a:chOff x="10773335" y="5881929"/>
              <a:chExt cx="1732409" cy="1257547"/>
            </a:xfrm>
          </p:grpSpPr>
          <p:cxnSp>
            <p:nvCxnSpPr>
              <p:cNvPr id="285" name="직선 화살표 연결선 284">
                <a:extLst>
                  <a:ext uri="{FF2B5EF4-FFF2-40B4-BE49-F238E27FC236}">
                    <a16:creationId xmlns:a16="http://schemas.microsoft.com/office/drawing/2014/main" id="{4803E4FF-5FA0-88F8-261A-5F3E1FA05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3335" y="6103318"/>
                <a:ext cx="228600" cy="304800"/>
              </a:xfrm>
              <a:prstGeom prst="straightConnector1">
                <a:avLst/>
              </a:prstGeom>
              <a:ln w="57150">
                <a:solidFill>
                  <a:srgbClr val="FC523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7FCEA375-6ACA-4BB7-136C-860F04ED7923}"/>
                  </a:ext>
                </a:extLst>
              </p:cNvPr>
              <p:cNvSpPr/>
              <p:nvPr/>
            </p:nvSpPr>
            <p:spPr>
              <a:xfrm>
                <a:off x="11189515" y="5881929"/>
                <a:ext cx="1316229" cy="1257547"/>
              </a:xfrm>
              <a:prstGeom prst="rect">
                <a:avLst/>
              </a:prstGeom>
              <a:noFill/>
              <a:ln w="57150">
                <a:solidFill>
                  <a:srgbClr val="FC523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C20993-9958-9F25-9360-04C2C31DB7B6}"/>
                </a:ext>
              </a:extLst>
            </p:cNvPr>
            <p:cNvSpPr txBox="1"/>
            <p:nvPr/>
          </p:nvSpPr>
          <p:spPr>
            <a:xfrm>
              <a:off x="13921500" y="3068506"/>
              <a:ext cx="155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C523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12.33kg/Nm³</a:t>
              </a:r>
              <a:endParaRPr lang="ko-KR" altLang="en-US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1A6B5-EDB3-B1D6-01E7-7B63CBAD5964}"/>
                </a:ext>
              </a:extLst>
            </p:cNvPr>
            <p:cNvSpPr txBox="1"/>
            <p:nvPr/>
          </p:nvSpPr>
          <p:spPr>
            <a:xfrm>
              <a:off x="16407565" y="3823017"/>
              <a:ext cx="1554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C523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19.17kg/Nm³</a:t>
              </a:r>
              <a:endParaRPr lang="ko-KR" altLang="en-US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7E6A80EA-AE43-B081-7A6E-A8B8C7E91F98}"/>
              </a:ext>
            </a:extLst>
          </p:cNvPr>
          <p:cNvCxnSpPr>
            <a:cxnSpLocks/>
          </p:cNvCxnSpPr>
          <p:nvPr/>
        </p:nvCxnSpPr>
        <p:spPr>
          <a:xfrm>
            <a:off x="249767" y="8459757"/>
            <a:ext cx="17824147" cy="4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9F092CB9-8F34-EBD2-140D-C69D9FA7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B367C3-2583-86C9-3B96-006A8CD97375}"/>
              </a:ext>
            </a:extLst>
          </p:cNvPr>
          <p:cNvSpPr txBox="1"/>
          <p:nvPr/>
        </p:nvSpPr>
        <p:spPr>
          <a:xfrm>
            <a:off x="4539589" y="1106046"/>
            <a:ext cx="15382926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원인 인자 및 최적 조업 조건 도출</a:t>
            </a:r>
          </a:p>
          <a:p>
            <a:pPr lvl="0">
              <a:lnSpc>
                <a:spcPct val="99600"/>
              </a:lnSpc>
              <a:defRPr/>
            </a:pPr>
            <a:endParaRPr lang="en-US" sz="4000" dirty="0">
              <a:solidFill>
                <a:srgbClr val="19437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10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A0EE-8A83-C7C4-DECD-47DA4D543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8D80D783-1172-99CC-F1EB-C097F244772A}"/>
              </a:ext>
            </a:extLst>
          </p:cNvPr>
          <p:cNvGrpSpPr/>
          <p:nvPr/>
        </p:nvGrpSpPr>
        <p:grpSpPr>
          <a:xfrm>
            <a:off x="8211192" y="4599921"/>
            <a:ext cx="9951005" cy="3956650"/>
            <a:chOff x="8905087" y="4033999"/>
            <a:chExt cx="9165277" cy="3956650"/>
          </a:xfrm>
        </p:grpSpPr>
        <p:graphicFrame>
          <p:nvGraphicFramePr>
            <p:cNvPr id="154" name="차트 153">
              <a:extLst>
                <a:ext uri="{FF2B5EF4-FFF2-40B4-BE49-F238E27FC236}">
                  <a16:creationId xmlns:a16="http://schemas.microsoft.com/office/drawing/2014/main" id="{DE626748-31B8-2ECF-8935-17EF4A0F5D88}"/>
                </a:ext>
              </a:extLst>
            </p:cNvPr>
            <p:cNvGraphicFramePr/>
            <p:nvPr/>
          </p:nvGraphicFramePr>
          <p:xfrm>
            <a:off x="8905087" y="4033999"/>
            <a:ext cx="9165277" cy="3956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DB0CA65-C1CD-010E-CFA5-F50DDA6FE326}"/>
                </a:ext>
              </a:extLst>
            </p:cNvPr>
            <p:cNvSpPr txBox="1"/>
            <p:nvPr/>
          </p:nvSpPr>
          <p:spPr>
            <a:xfrm>
              <a:off x="10428968" y="5998453"/>
              <a:ext cx="6026821" cy="4666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0.08% </a:t>
              </a:r>
              <a:r>
                <a:rPr lang="ko-KR" altLang="en-US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이하                </a:t>
              </a: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0.08% </a:t>
              </a:r>
              <a:r>
                <a:rPr lang="ko-KR" altLang="en-US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초과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42" name="Picture 2">
            <a:extLst>
              <a:ext uri="{FF2B5EF4-FFF2-40B4-BE49-F238E27FC236}">
                <a16:creationId xmlns:a16="http://schemas.microsoft.com/office/drawing/2014/main" id="{995A1F0C-D0B0-9DD2-5C85-444A76CE00B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60" y="1431865"/>
            <a:ext cx="8935541" cy="6960252"/>
          </a:xfrm>
          <a:prstGeom prst="rect">
            <a:avLst/>
          </a:prstGeom>
          <a:effectLst/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60B6C72-2FAF-573D-3CEE-E171DF3E0A1D}"/>
              </a:ext>
            </a:extLst>
          </p:cNvPr>
          <p:cNvGrpSpPr/>
          <p:nvPr/>
        </p:nvGrpSpPr>
        <p:grpSpPr>
          <a:xfrm>
            <a:off x="5143173" y="1894883"/>
            <a:ext cx="3969818" cy="2172460"/>
            <a:chOff x="5143173" y="2141878"/>
            <a:chExt cx="3969818" cy="217246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BDEEF7E-D76E-EE42-9F9C-834C39F57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974" t="40478" r="6537"/>
            <a:stretch>
              <a:fillRect/>
            </a:stretch>
          </p:blipFill>
          <p:spPr>
            <a:xfrm>
              <a:off x="5143173" y="2141878"/>
              <a:ext cx="3969818" cy="1960394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A151250-326C-472D-70AD-378E471DBBFB}"/>
                </a:ext>
              </a:extLst>
            </p:cNvPr>
            <p:cNvSpPr txBox="1"/>
            <p:nvPr/>
          </p:nvSpPr>
          <p:spPr>
            <a:xfrm>
              <a:off x="7507666" y="3989571"/>
              <a:ext cx="341837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8.5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51A2E00-2D1E-F2B8-A448-299946B96B32}"/>
                </a:ext>
              </a:extLst>
            </p:cNvPr>
            <p:cNvSpPr txBox="1"/>
            <p:nvPr/>
          </p:nvSpPr>
          <p:spPr>
            <a:xfrm>
              <a:off x="7946445" y="3989571"/>
              <a:ext cx="341837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9.0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F3E6AD9-A994-FD14-5CC2-F80CC91F8D17}"/>
                </a:ext>
              </a:extLst>
            </p:cNvPr>
            <p:cNvSpPr txBox="1"/>
            <p:nvPr/>
          </p:nvSpPr>
          <p:spPr>
            <a:xfrm>
              <a:off x="8360959" y="3989571"/>
              <a:ext cx="341837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9.5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F8EE83B-29BA-ECB9-458C-4014D4A59B57}"/>
                </a:ext>
              </a:extLst>
            </p:cNvPr>
            <p:cNvSpPr txBox="1"/>
            <p:nvPr/>
          </p:nvSpPr>
          <p:spPr>
            <a:xfrm>
              <a:off x="8743803" y="3989571"/>
              <a:ext cx="341837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EFC622C-DA52-5705-34E5-939C769953F3}"/>
                </a:ext>
              </a:extLst>
            </p:cNvPr>
            <p:cNvSpPr txBox="1"/>
            <p:nvPr/>
          </p:nvSpPr>
          <p:spPr>
            <a:xfrm>
              <a:off x="7063053" y="3989571"/>
              <a:ext cx="341837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8.0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5EBB0DC-9581-3083-5919-A1D612869B85}"/>
                </a:ext>
              </a:extLst>
            </p:cNvPr>
            <p:cNvSpPr txBox="1"/>
            <p:nvPr/>
          </p:nvSpPr>
          <p:spPr>
            <a:xfrm>
              <a:off x="6585737" y="3989571"/>
              <a:ext cx="341837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7.5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88E3ED8-C9D6-75DE-352A-8F45979DBC4E}"/>
                </a:ext>
              </a:extLst>
            </p:cNvPr>
            <p:cNvSpPr txBox="1"/>
            <p:nvPr/>
          </p:nvSpPr>
          <p:spPr>
            <a:xfrm>
              <a:off x="6152907" y="3989571"/>
              <a:ext cx="341837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7.0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A90E080-7197-6769-4BA6-761CA7E32851}"/>
                </a:ext>
              </a:extLst>
            </p:cNvPr>
            <p:cNvSpPr txBox="1"/>
            <p:nvPr/>
          </p:nvSpPr>
          <p:spPr>
            <a:xfrm>
              <a:off x="5680880" y="3989571"/>
              <a:ext cx="341837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6.5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F653ABE-4DED-8C65-CC2A-46ED356805DA}"/>
                </a:ext>
              </a:extLst>
            </p:cNvPr>
            <p:cNvSpPr txBox="1"/>
            <p:nvPr/>
          </p:nvSpPr>
          <p:spPr>
            <a:xfrm>
              <a:off x="5248537" y="3989571"/>
              <a:ext cx="341837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6.0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A8ACE49-2C56-9E08-4FB9-2A41B0620C07}"/>
              </a:ext>
            </a:extLst>
          </p:cNvPr>
          <p:cNvCxnSpPr>
            <a:cxnSpLocks/>
          </p:cNvCxnSpPr>
          <p:nvPr/>
        </p:nvCxnSpPr>
        <p:spPr>
          <a:xfrm>
            <a:off x="7508120" y="3065460"/>
            <a:ext cx="168299" cy="304800"/>
          </a:xfrm>
          <a:prstGeom prst="straightConnector1">
            <a:avLst/>
          </a:prstGeom>
          <a:ln w="5715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D452B1-00A6-4503-5B81-284495D6A6A9}"/>
              </a:ext>
            </a:extLst>
          </p:cNvPr>
          <p:cNvSpPr/>
          <p:nvPr/>
        </p:nvSpPr>
        <p:spPr>
          <a:xfrm>
            <a:off x="7727214" y="1926097"/>
            <a:ext cx="1372074" cy="2168747"/>
          </a:xfrm>
          <a:prstGeom prst="rect">
            <a:avLst/>
          </a:prstGeom>
          <a:noFill/>
          <a:ln w="57150">
            <a:solidFill>
              <a:srgbClr val="FC523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A581060-2729-D17C-22E9-820956F24F16}"/>
              </a:ext>
            </a:extLst>
          </p:cNvPr>
          <p:cNvGrpSpPr/>
          <p:nvPr/>
        </p:nvGrpSpPr>
        <p:grpSpPr>
          <a:xfrm>
            <a:off x="14014116" y="1853657"/>
            <a:ext cx="4044417" cy="2214127"/>
            <a:chOff x="13999602" y="1911713"/>
            <a:chExt cx="4044417" cy="221412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9D3F05E-F0EA-32BE-68CF-FAD640A0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632" t="37569" r="5141" b="1665"/>
            <a:stretch>
              <a:fillRect/>
            </a:stretch>
          </p:blipFill>
          <p:spPr>
            <a:xfrm>
              <a:off x="13999602" y="1911713"/>
              <a:ext cx="4044417" cy="2019961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F9A89B6-24EE-87B9-E88A-CB93112E122A}"/>
                </a:ext>
              </a:extLst>
            </p:cNvPr>
            <p:cNvSpPr txBox="1"/>
            <p:nvPr/>
          </p:nvSpPr>
          <p:spPr>
            <a:xfrm>
              <a:off x="14039670" y="3801073"/>
              <a:ext cx="592521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400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0.02</a:t>
              </a:r>
              <a:endParaRPr lang="ko-KR" sz="14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C67D306-FBA6-A6FC-A1E7-54B43792FDBA}"/>
                </a:ext>
              </a:extLst>
            </p:cNvPr>
            <p:cNvSpPr txBox="1"/>
            <p:nvPr/>
          </p:nvSpPr>
          <p:spPr>
            <a:xfrm>
              <a:off x="14563274" y="3801073"/>
              <a:ext cx="433136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400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0.03</a:t>
              </a:r>
              <a:endParaRPr lang="ko-KR" sz="14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10D47B4-BA69-CB7F-FCFE-94CD7D4BE0E4}"/>
                </a:ext>
              </a:extLst>
            </p:cNvPr>
            <p:cNvSpPr txBox="1"/>
            <p:nvPr/>
          </p:nvSpPr>
          <p:spPr>
            <a:xfrm>
              <a:off x="14999527" y="3801073"/>
              <a:ext cx="454688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400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0.04</a:t>
              </a:r>
              <a:endParaRPr lang="ko-KR" sz="14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A4B0FF3-14FF-26E7-DE67-272FE32B0E81}"/>
                </a:ext>
              </a:extLst>
            </p:cNvPr>
            <p:cNvSpPr txBox="1"/>
            <p:nvPr/>
          </p:nvSpPr>
          <p:spPr>
            <a:xfrm>
              <a:off x="15454215" y="3801073"/>
              <a:ext cx="434316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400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0.05</a:t>
              </a:r>
              <a:endParaRPr lang="ko-KR" sz="14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A6256EC-AB7C-6B6F-4344-A53E4CC8FD9F}"/>
                </a:ext>
              </a:extLst>
            </p:cNvPr>
            <p:cNvSpPr txBox="1"/>
            <p:nvPr/>
          </p:nvSpPr>
          <p:spPr>
            <a:xfrm>
              <a:off x="15888530" y="3801073"/>
              <a:ext cx="436710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400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0.06</a:t>
              </a:r>
              <a:endParaRPr lang="ko-KR" sz="14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4422386-5643-1FC3-21A8-7D62E6B7D7F4}"/>
                </a:ext>
              </a:extLst>
            </p:cNvPr>
            <p:cNvSpPr txBox="1"/>
            <p:nvPr/>
          </p:nvSpPr>
          <p:spPr>
            <a:xfrm>
              <a:off x="16313979" y="3801073"/>
              <a:ext cx="436710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400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0.07</a:t>
              </a:r>
              <a:endParaRPr lang="ko-KR" sz="14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5CD73BB-C36D-C53A-3BF7-5218D882789D}"/>
                </a:ext>
              </a:extLst>
            </p:cNvPr>
            <p:cNvSpPr txBox="1"/>
            <p:nvPr/>
          </p:nvSpPr>
          <p:spPr>
            <a:xfrm>
              <a:off x="16722131" y="3801073"/>
              <a:ext cx="489316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400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0.08</a:t>
              </a:r>
              <a:endParaRPr lang="ko-KR" sz="14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50B7514-2B8C-CE86-2275-A0CE132F51F4}"/>
                </a:ext>
              </a:extLst>
            </p:cNvPr>
            <p:cNvSpPr txBox="1"/>
            <p:nvPr/>
          </p:nvSpPr>
          <p:spPr>
            <a:xfrm>
              <a:off x="17200184" y="3801073"/>
              <a:ext cx="436709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400" b="1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0.09</a:t>
              </a:r>
              <a:endParaRPr lang="ko-KR" sz="14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10664A0-9D18-6477-7A20-3D7F14955BEB}"/>
                </a:ext>
              </a:extLst>
            </p:cNvPr>
            <p:cNvSpPr txBox="1"/>
            <p:nvPr/>
          </p:nvSpPr>
          <p:spPr>
            <a:xfrm>
              <a:off x="17731903" y="3801073"/>
              <a:ext cx="292079" cy="32476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1400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0.1</a:t>
              </a:r>
              <a:endParaRPr lang="ko-KR" sz="14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776EDD07-0E27-B75F-592D-1E01CB2C5F50}"/>
              </a:ext>
            </a:extLst>
          </p:cNvPr>
          <p:cNvCxnSpPr>
            <a:cxnSpLocks/>
          </p:cNvCxnSpPr>
          <p:nvPr/>
        </p:nvCxnSpPr>
        <p:spPr>
          <a:xfrm>
            <a:off x="16571097" y="2875521"/>
            <a:ext cx="152999" cy="304800"/>
          </a:xfrm>
          <a:prstGeom prst="straightConnector1">
            <a:avLst/>
          </a:prstGeom>
          <a:ln w="5715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A32C735-2257-6DA7-DEB8-08642E575537}"/>
              </a:ext>
            </a:extLst>
          </p:cNvPr>
          <p:cNvSpPr/>
          <p:nvPr/>
        </p:nvSpPr>
        <p:spPr>
          <a:xfrm>
            <a:off x="16763074" y="1926538"/>
            <a:ext cx="1247340" cy="2168747"/>
          </a:xfrm>
          <a:prstGeom prst="rect">
            <a:avLst/>
          </a:prstGeom>
          <a:noFill/>
          <a:ln w="57150">
            <a:solidFill>
              <a:srgbClr val="FC523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C698F755-CC0F-FA76-BB51-2918AC376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92156"/>
            <a:ext cx="18288000" cy="127088"/>
          </a:xfrm>
          <a:prstGeom prst="rect">
            <a:avLst/>
          </a:prstGeom>
        </p:spPr>
      </p:pic>
      <p:graphicFrame>
        <p:nvGraphicFramePr>
          <p:cNvPr id="56" name="Table 4">
            <a:extLst>
              <a:ext uri="{FF2B5EF4-FFF2-40B4-BE49-F238E27FC236}">
                <a16:creationId xmlns:a16="http://schemas.microsoft.com/office/drawing/2014/main" id="{ABE65762-C3E7-86A4-D7C6-ED9D8115D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52052"/>
              </p:ext>
            </p:extLst>
          </p:nvPr>
        </p:nvGraphicFramePr>
        <p:xfrm>
          <a:off x="234957" y="8225350"/>
          <a:ext cx="8911668" cy="1905900"/>
        </p:xfrm>
        <a:graphic>
          <a:graphicData uri="http://schemas.openxmlformats.org/drawingml/2006/table">
            <a:tbl>
              <a:tblPr/>
              <a:tblGrid>
                <a:gridCol w="2970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0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0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l-GR" altLang="ko-KR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δ</a:t>
                      </a:r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-ferrite </a:t>
                      </a:r>
                      <a:r>
                        <a:rPr lang="ko-KR" altLang="en-US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함량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불량</a:t>
                      </a:r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altLang="en-US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양품 건수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불량률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8.5%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이하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FC523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612</a:t>
                      </a:r>
                      <a:r>
                        <a:rPr lang="en-US" altLang="ko-KR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/22,871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2.6%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8.5%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초과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C523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17</a:t>
                      </a:r>
                      <a:r>
                        <a:rPr lang="en-US" altLang="ko-KR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/136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C523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11%</a:t>
                      </a:r>
                      <a:endParaRPr lang="ko-KR" altLang="en-US" sz="2000" dirty="0">
                        <a:solidFill>
                          <a:srgbClr val="FC523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238967"/>
                  </a:ext>
                </a:extLst>
              </a:tr>
            </a:tbl>
          </a:graphicData>
        </a:graphic>
      </p:graphicFrame>
      <p:pic>
        <p:nvPicPr>
          <p:cNvPr id="61" name="Picture 5">
            <a:extLst>
              <a:ext uri="{FF2B5EF4-FFF2-40B4-BE49-F238E27FC236}">
                <a16:creationId xmlns:a16="http://schemas.microsoft.com/office/drawing/2014/main" id="{13B1F918-C227-2A34-63F5-3143E4790CD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55018"/>
          <a:stretch>
            <a:fillRect/>
          </a:stretch>
        </p:blipFill>
        <p:spPr>
          <a:xfrm>
            <a:off x="-605101" y="-599793"/>
            <a:ext cx="7408922" cy="1873224"/>
          </a:xfrm>
          <a:prstGeom prst="rect">
            <a:avLst/>
          </a:prstGeom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CC36FD2-9707-DA33-2DA5-A5FFDC13C072}"/>
              </a:ext>
            </a:extLst>
          </p:cNvPr>
          <p:cNvCxnSpPr>
            <a:cxnSpLocks/>
          </p:cNvCxnSpPr>
          <p:nvPr/>
        </p:nvCxnSpPr>
        <p:spPr>
          <a:xfrm>
            <a:off x="7620000" y="9265661"/>
            <a:ext cx="0" cy="381000"/>
          </a:xfrm>
          <a:prstGeom prst="straightConnector1">
            <a:avLst/>
          </a:prstGeom>
          <a:ln w="5715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">
            <a:extLst>
              <a:ext uri="{FF2B5EF4-FFF2-40B4-BE49-F238E27FC236}">
                <a16:creationId xmlns:a16="http://schemas.microsoft.com/office/drawing/2014/main" id="{9B305113-29FF-0198-C6CC-37B9C755208A}"/>
              </a:ext>
            </a:extLst>
          </p:cNvPr>
          <p:cNvSpPr txBox="1"/>
          <p:nvPr/>
        </p:nvSpPr>
        <p:spPr>
          <a:xfrm>
            <a:off x="9284953" y="1887723"/>
            <a:ext cx="4133837" cy="7137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Mann-Whitney U-test</a:t>
            </a:r>
          </a:p>
          <a:p>
            <a:pPr lvl="0">
              <a:lnSpc>
                <a:spcPct val="116199"/>
              </a:lnSpc>
            </a:pPr>
            <a:r>
              <a:rPr 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0.36</a:t>
            </a:r>
            <a:endParaRPr lang="en-US" sz="1800" b="0" i="0" u="none" strike="noStrike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DEC51C66-2478-C3E6-F60C-8952BAF7E20F}"/>
              </a:ext>
            </a:extLst>
          </p:cNvPr>
          <p:cNvSpPr txBox="1"/>
          <p:nvPr/>
        </p:nvSpPr>
        <p:spPr>
          <a:xfrm>
            <a:off x="9099288" y="7078577"/>
            <a:ext cx="8967900" cy="7032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황 함유량 </a:t>
            </a:r>
            <a:r>
              <a:rPr lang="en-US" altLang="ko-KR" sz="22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0.08% </a:t>
            </a:r>
            <a:r>
              <a:rPr lang="ko-KR" altLang="en-US" sz="22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초과일 경우 불량률 </a:t>
            </a:r>
            <a:r>
              <a:rPr lang="en-US" altLang="ko-KR" sz="22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3.3%p </a:t>
            </a:r>
            <a:r>
              <a:rPr lang="ko-KR" altLang="en-US" sz="22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  <a:endParaRPr lang="en-US" altLang="ko-KR" sz="2200" b="1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0.08%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이하로 관리 필요</a:t>
            </a:r>
            <a:endParaRPr lang="ko-KR" altLang="ko-KR" sz="22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DF6A76-E912-A457-A4BF-6D5C0F92EC7B}"/>
              </a:ext>
            </a:extLst>
          </p:cNvPr>
          <p:cNvGraphicFramePr>
            <a:graphicFrameLocks noGrp="1"/>
          </p:cNvGraphicFramePr>
          <p:nvPr/>
        </p:nvGraphicFramePr>
        <p:xfrm>
          <a:off x="9138729" y="8222921"/>
          <a:ext cx="8923788" cy="1905900"/>
        </p:xfrm>
        <a:graphic>
          <a:graphicData uri="http://schemas.openxmlformats.org/drawingml/2006/table">
            <a:tbl>
              <a:tblPr/>
              <a:tblGrid>
                <a:gridCol w="2974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4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 </a:t>
                      </a:r>
                      <a:r>
                        <a:rPr lang="ko-KR" altLang="en-US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함량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불량</a:t>
                      </a:r>
                      <a:r>
                        <a:rPr lang="en-US" altLang="ko-KR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altLang="en-US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양품 건수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불량률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0.08%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이하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FC523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615</a:t>
                      </a:r>
                      <a:r>
                        <a:rPr lang="en-US" altLang="ko-KR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/22,783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2.6%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0.08%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초과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rgbClr val="FC523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14</a:t>
                      </a:r>
                      <a:r>
                        <a:rPr lang="en-US" altLang="ko-KR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/224</a:t>
                      </a:r>
                      <a:endParaRPr lang="ko-KR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C523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5.9%</a:t>
                      </a:r>
                      <a:endParaRPr lang="ko-KR" altLang="en-US" sz="2000" dirty="0">
                        <a:solidFill>
                          <a:srgbClr val="FC523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238967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303A0C-8195-E7FB-720B-095F08D659DB}"/>
              </a:ext>
            </a:extLst>
          </p:cNvPr>
          <p:cNvCxnSpPr>
            <a:cxnSpLocks/>
          </p:cNvCxnSpPr>
          <p:nvPr/>
        </p:nvCxnSpPr>
        <p:spPr>
          <a:xfrm>
            <a:off x="16531771" y="9263232"/>
            <a:ext cx="0" cy="381000"/>
          </a:xfrm>
          <a:prstGeom prst="straightConnector1">
            <a:avLst/>
          </a:prstGeom>
          <a:ln w="5715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4B756D5-1D2E-4B59-4826-3D9480DB7CE8}"/>
              </a:ext>
            </a:extLst>
          </p:cNvPr>
          <p:cNvGrpSpPr/>
          <p:nvPr/>
        </p:nvGrpSpPr>
        <p:grpSpPr>
          <a:xfrm>
            <a:off x="9140630" y="2477868"/>
            <a:ext cx="4895923" cy="1824570"/>
            <a:chOff x="9140630" y="2477868"/>
            <a:chExt cx="4895923" cy="1824570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EEF9DCF7-981F-D1B0-CD04-46B552A75C8C}"/>
                </a:ext>
              </a:extLst>
            </p:cNvPr>
            <p:cNvGrpSpPr/>
            <p:nvPr/>
          </p:nvGrpSpPr>
          <p:grpSpPr>
            <a:xfrm>
              <a:off x="9259616" y="2706467"/>
              <a:ext cx="4751384" cy="1011881"/>
              <a:chOff x="10744201" y="2543373"/>
              <a:chExt cx="8294077" cy="100947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036454C6-A6FB-4E76-6C4F-61F65C25C5A3}"/>
                  </a:ext>
                </a:extLst>
              </p:cNvPr>
              <p:cNvSpPr/>
              <p:nvPr/>
            </p:nvSpPr>
            <p:spPr>
              <a:xfrm>
                <a:off x="10744201" y="2543373"/>
                <a:ext cx="8294077" cy="10094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TextBox 20">
                <a:extLst>
                  <a:ext uri="{FF2B5EF4-FFF2-40B4-BE49-F238E27FC236}">
                    <a16:creationId xmlns:a16="http://schemas.microsoft.com/office/drawing/2014/main" id="{A8EED80A-4EED-E9B6-1DF9-6011DC30BBE7}"/>
                  </a:ext>
                </a:extLst>
              </p:cNvPr>
              <p:cNvSpPr txBox="1"/>
              <p:nvPr/>
            </p:nvSpPr>
            <p:spPr>
              <a:xfrm>
                <a:off x="10744201" y="2549475"/>
                <a:ext cx="8282150" cy="8636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통계적으로 유의하지 않으나</a:t>
                </a:r>
                <a:r>
                  <a:rPr lang="en-US" altLang="ko-KR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S</a:t>
                </a:r>
                <a:r>
                  <a:rPr lang="ko-KR" altLang="en-US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는 응고되면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입계에</a:t>
                </a:r>
                <a:r>
                  <a:rPr lang="ko-KR" altLang="en-US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편석되어</a:t>
                </a:r>
                <a:r>
                  <a:rPr lang="en-US" altLang="ko-KR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</a:t>
                </a:r>
                <a:r>
                  <a:rPr lang="ko-KR" altLang="en-US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압연 시 빠져나가며 </a:t>
                </a:r>
                <a:r>
                  <a:rPr lang="en-US" altLang="ko-KR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</a:t>
                </a:r>
                <a:r>
                  <a:rPr lang="ko-KR" altLang="en-US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형 결함이 발생</a:t>
                </a:r>
                <a:endParaRPr lang="ko-KR" b="0" i="0" u="none" strike="noStrike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F1474C92-3400-1260-5D3E-4B9FF1D289CB}"/>
                </a:ext>
              </a:extLst>
            </p:cNvPr>
            <p:cNvGrpSpPr/>
            <p:nvPr/>
          </p:nvGrpSpPr>
          <p:grpSpPr>
            <a:xfrm>
              <a:off x="9296399" y="2477868"/>
              <a:ext cx="1340767" cy="228600"/>
              <a:chOff x="1089596" y="2400300"/>
              <a:chExt cx="1234900" cy="228600"/>
            </a:xfrm>
          </p:grpSpPr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64B7C286-FE86-0114-694A-AF575BE0E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596" y="2400300"/>
                <a:ext cx="1234900" cy="0"/>
              </a:xfrm>
              <a:prstGeom prst="line">
                <a:avLst/>
              </a:prstGeom>
              <a:ln w="28575">
                <a:solidFill>
                  <a:srgbClr val="FC52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2D68C603-6185-9BC2-8BA6-9F77DE8EF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5400" y="2400300"/>
                <a:ext cx="0" cy="228600"/>
              </a:xfrm>
              <a:prstGeom prst="straightConnector1">
                <a:avLst/>
              </a:prstGeom>
              <a:ln w="28575">
                <a:solidFill>
                  <a:srgbClr val="FC523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95BBF-25E1-3CC6-F972-5B7E02D2086D}"/>
                </a:ext>
              </a:extLst>
            </p:cNvPr>
            <p:cNvSpPr txBox="1"/>
            <p:nvPr/>
          </p:nvSpPr>
          <p:spPr>
            <a:xfrm>
              <a:off x="9140630" y="3779218"/>
              <a:ext cx="4895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*</a:t>
              </a:r>
              <a:r>
                <a:rPr lang="ko-KR" altLang="en-US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포스코</a:t>
              </a:r>
              <a:r>
                <a:rPr lang="en-US" altLang="ko-KR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고강도 </a:t>
              </a:r>
              <a:r>
                <a:rPr lang="ko-KR" altLang="en-US" sz="1400" i="1" dirty="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오스테나이트계</a:t>
              </a:r>
              <a:r>
                <a:rPr lang="ko-KR" altLang="en-US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스테인리스강 및 그 제조방법</a:t>
              </a:r>
              <a:r>
                <a:rPr lang="en-US" altLang="ko-KR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대한민국 공개특허 제</a:t>
              </a:r>
              <a:r>
                <a:rPr lang="en-US" altLang="ko-KR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10-2024-0087433</a:t>
              </a:r>
              <a:r>
                <a:rPr lang="ko-KR" altLang="en-US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호</a:t>
              </a:r>
              <a:r>
                <a:rPr lang="en-US" altLang="ko-KR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2024.</a:t>
              </a:r>
              <a:endParaRPr lang="ko-KR" altLang="en-US" sz="1400" i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8" name="TextBox 15">
            <a:extLst>
              <a:ext uri="{FF2B5EF4-FFF2-40B4-BE49-F238E27FC236}">
                <a16:creationId xmlns:a16="http://schemas.microsoft.com/office/drawing/2014/main" id="{6821DA5B-97F8-401B-C90C-0102195EB154}"/>
              </a:ext>
            </a:extLst>
          </p:cNvPr>
          <p:cNvSpPr txBox="1"/>
          <p:nvPr/>
        </p:nvSpPr>
        <p:spPr>
          <a:xfrm>
            <a:off x="345665" y="1916433"/>
            <a:ext cx="3587385" cy="81440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T-test</a:t>
            </a:r>
          </a:p>
          <a:p>
            <a:pPr lvl="0">
              <a:lnSpc>
                <a:spcPct val="116199"/>
              </a:lnSpc>
            </a:pPr>
            <a:r>
              <a:rPr 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0.984</a:t>
            </a:r>
            <a:endParaRPr lang="en-US" sz="1800" b="0" i="0" u="none" strike="noStrike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2E0030-F828-7C4A-0722-043B34E6E207}"/>
              </a:ext>
            </a:extLst>
          </p:cNvPr>
          <p:cNvGrpSpPr/>
          <p:nvPr/>
        </p:nvGrpSpPr>
        <p:grpSpPr>
          <a:xfrm>
            <a:off x="-279063" y="2498456"/>
            <a:ext cx="6061684" cy="1821199"/>
            <a:chOff x="-279063" y="2498456"/>
            <a:chExt cx="6061684" cy="18211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C7A8A2-5AB9-953C-1F6D-E6161123F813}"/>
                </a:ext>
              </a:extLst>
            </p:cNvPr>
            <p:cNvSpPr txBox="1"/>
            <p:nvPr/>
          </p:nvSpPr>
          <p:spPr>
            <a:xfrm>
              <a:off x="247611" y="3796435"/>
              <a:ext cx="4959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*</a:t>
              </a:r>
              <a:r>
                <a:rPr lang="ko-KR" altLang="en-US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포스코</a:t>
              </a:r>
              <a:r>
                <a:rPr lang="en-US" altLang="ko-KR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i="1" dirty="0" err="1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오스테나이트계</a:t>
              </a:r>
              <a:r>
                <a:rPr lang="ko-KR" altLang="en-US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스테인리스강 연주주편의 제조방법</a:t>
              </a:r>
              <a:r>
                <a:rPr lang="en-US" altLang="ko-KR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대한민국 특허 제</a:t>
              </a:r>
              <a:r>
                <a:rPr lang="en-US" altLang="ko-KR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10-0986908</a:t>
              </a:r>
              <a:r>
                <a:rPr lang="ko-KR" altLang="en-US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호</a:t>
              </a:r>
              <a:r>
                <a:rPr lang="en-US" altLang="ko-KR" sz="1400" i="1" dirty="0"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2010.</a:t>
              </a:r>
              <a:endParaRPr lang="ko-KR" altLang="en-US" sz="1400" i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D0B02035-9E36-F289-214D-F70239DC75FB}"/>
                </a:ext>
              </a:extLst>
            </p:cNvPr>
            <p:cNvGrpSpPr/>
            <p:nvPr/>
          </p:nvGrpSpPr>
          <p:grpSpPr>
            <a:xfrm>
              <a:off x="355069" y="2498456"/>
              <a:ext cx="1549931" cy="228600"/>
              <a:chOff x="1028038" y="2400300"/>
              <a:chExt cx="1449115" cy="228600"/>
            </a:xfrm>
          </p:grpSpPr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33C63CB0-E7FC-7B11-F065-7774F5DD5C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38" y="2400300"/>
                <a:ext cx="1449115" cy="0"/>
              </a:xfrm>
              <a:prstGeom prst="line">
                <a:avLst/>
              </a:prstGeom>
              <a:ln w="28575">
                <a:solidFill>
                  <a:srgbClr val="FC52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8536641E-8CF6-33B9-0EDB-8D17B71DE0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5400" y="2400300"/>
                <a:ext cx="0" cy="228600"/>
              </a:xfrm>
              <a:prstGeom prst="straightConnector1">
                <a:avLst/>
              </a:prstGeom>
              <a:ln w="28575">
                <a:solidFill>
                  <a:srgbClr val="FC523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A5049ED-0E7D-0F60-2F12-985A074E2BC3}"/>
                </a:ext>
              </a:extLst>
            </p:cNvPr>
            <p:cNvGrpSpPr/>
            <p:nvPr/>
          </p:nvGrpSpPr>
          <p:grpSpPr>
            <a:xfrm>
              <a:off x="-279063" y="2727056"/>
              <a:ext cx="6061684" cy="991986"/>
              <a:chOff x="9781336" y="2543373"/>
              <a:chExt cx="8793513" cy="989629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872E7A5-B8B3-699D-307F-30DF21D2D7F0}"/>
                  </a:ext>
                </a:extLst>
              </p:cNvPr>
              <p:cNvSpPr/>
              <p:nvPr/>
            </p:nvSpPr>
            <p:spPr>
              <a:xfrm>
                <a:off x="10744200" y="2543373"/>
                <a:ext cx="6898500" cy="9896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TextBox 20">
                <a:extLst>
                  <a:ext uri="{FF2B5EF4-FFF2-40B4-BE49-F238E27FC236}">
                    <a16:creationId xmlns:a16="http://schemas.microsoft.com/office/drawing/2014/main" id="{C2F62528-4367-B129-794F-B7E6961FBD1C}"/>
                  </a:ext>
                </a:extLst>
              </p:cNvPr>
              <p:cNvSpPr txBox="1"/>
              <p:nvPr/>
            </p:nvSpPr>
            <p:spPr>
              <a:xfrm>
                <a:off x="9781336" y="2543373"/>
                <a:ext cx="8793513" cy="8636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통계적으로 유의하지 않으나</a:t>
                </a:r>
                <a:r>
                  <a:rPr lang="en-US" altLang="ko-KR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, </a:t>
                </a:r>
                <a:r>
                  <a:rPr lang="el-GR" altLang="ko-KR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δ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-ferrite 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함량 증가는</a:t>
                </a:r>
                <a:endParaRPr lang="en-US" altLang="ko-KR" b="0" i="0" u="none" strike="noStrike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r>
                  <a:rPr lang="ko-KR" altLang="en-US" dirty="0" err="1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입계</a:t>
                </a:r>
                <a:r>
                  <a:rPr lang="ko-KR" altLang="en-US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취성을</a:t>
                </a:r>
                <a:r>
                  <a:rPr lang="ko-KR" altLang="en-US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증가시켜 </a:t>
                </a:r>
                <a:r>
                  <a:rPr lang="en-US" altLang="ko-KR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M</a:t>
                </a:r>
                <a:r>
                  <a:rPr lang="ko-KR" altLang="en-US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형 결함이 발생</a:t>
                </a:r>
                <a:endParaRPr lang="ko-KR" b="0" i="0" u="none" strike="noStrike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aphicFrame>
        <p:nvGraphicFramePr>
          <p:cNvPr id="148" name="차트 147">
            <a:extLst>
              <a:ext uri="{FF2B5EF4-FFF2-40B4-BE49-F238E27FC236}">
                <a16:creationId xmlns:a16="http://schemas.microsoft.com/office/drawing/2014/main" id="{D8CA12AA-C6DD-C64F-2AC4-34B2F88AE880}"/>
              </a:ext>
            </a:extLst>
          </p:cNvPr>
          <p:cNvGraphicFramePr/>
          <p:nvPr/>
        </p:nvGraphicFramePr>
        <p:xfrm>
          <a:off x="1669237" y="3240313"/>
          <a:ext cx="5452500" cy="441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E24C6875-7B59-4457-553E-267878F05E8B}"/>
              </a:ext>
            </a:extLst>
          </p:cNvPr>
          <p:cNvGrpSpPr/>
          <p:nvPr/>
        </p:nvGrpSpPr>
        <p:grpSpPr>
          <a:xfrm>
            <a:off x="6598308" y="4537639"/>
            <a:ext cx="2606690" cy="1671996"/>
            <a:chOff x="783206" y="3587702"/>
            <a:chExt cx="2437137" cy="167199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BC7203E-FA12-D035-CC2E-7B12D59003B2}"/>
                </a:ext>
              </a:extLst>
            </p:cNvPr>
            <p:cNvGrpSpPr/>
            <p:nvPr/>
          </p:nvGrpSpPr>
          <p:grpSpPr>
            <a:xfrm>
              <a:off x="783206" y="3587702"/>
              <a:ext cx="2344919" cy="1671996"/>
              <a:chOff x="650966" y="3587702"/>
              <a:chExt cx="2344919" cy="167199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155EEBD-1FCA-99D9-7951-EBCB07593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49688" t="51599" r="5743" b="4030"/>
              <a:stretch>
                <a:fillRect/>
              </a:stretch>
            </p:blipFill>
            <p:spPr>
              <a:xfrm>
                <a:off x="663232" y="3587702"/>
                <a:ext cx="2329943" cy="1671996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D7675B9-F3C1-0470-D966-07FBF845D0D7}"/>
                  </a:ext>
                </a:extLst>
              </p:cNvPr>
              <p:cNvSpPr/>
              <p:nvPr/>
            </p:nvSpPr>
            <p:spPr>
              <a:xfrm>
                <a:off x="650966" y="3599969"/>
                <a:ext cx="2344919" cy="16442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529FEB3-A581-9EB0-67D6-63B75956AD0D}"/>
                </a:ext>
              </a:extLst>
            </p:cNvPr>
            <p:cNvSpPr/>
            <p:nvPr/>
          </p:nvSpPr>
          <p:spPr>
            <a:xfrm>
              <a:off x="877324" y="3720881"/>
              <a:ext cx="1273225" cy="2748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delta-ferrite</a:t>
              </a:r>
              <a:endPara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F9A7C6D-A39E-E695-AB37-0F7194F4EF23}"/>
                </a:ext>
              </a:extLst>
            </p:cNvPr>
            <p:cNvCxnSpPr>
              <a:cxnSpLocks/>
            </p:cNvCxnSpPr>
            <p:nvPr/>
          </p:nvCxnSpPr>
          <p:spPr>
            <a:xfrm>
              <a:off x="1443514" y="4002331"/>
              <a:ext cx="225426" cy="259427"/>
            </a:xfrm>
            <a:prstGeom prst="straightConnector1">
              <a:avLst/>
            </a:prstGeom>
            <a:ln w="57150">
              <a:solidFill>
                <a:srgbClr val="FC5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38432FAC-373B-1457-B368-9CADDF37B416}"/>
                </a:ext>
              </a:extLst>
            </p:cNvPr>
            <p:cNvSpPr txBox="1"/>
            <p:nvPr/>
          </p:nvSpPr>
          <p:spPr>
            <a:xfrm>
              <a:off x="2435008" y="4931139"/>
              <a:ext cx="785335" cy="32202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100</a:t>
              </a:r>
              <a:r>
                <a:rPr lang="el-GR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μ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m</a:t>
              </a:r>
              <a:endParaRPr lang="ko-KR" sz="14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</p:grpSp>
      <p:pic>
        <p:nvPicPr>
          <p:cNvPr id="156" name="Picture 8">
            <a:extLst>
              <a:ext uri="{FF2B5EF4-FFF2-40B4-BE49-F238E27FC236}">
                <a16:creationId xmlns:a16="http://schemas.microsoft.com/office/drawing/2014/main" id="{CD48F4E2-D05F-68F5-F169-3B4AB8EE16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8144" y="1370641"/>
            <a:ext cx="8931205" cy="546716"/>
          </a:xfrm>
          <a:prstGeom prst="rect">
            <a:avLst/>
          </a:prstGeom>
        </p:spPr>
      </p:pic>
      <p:sp>
        <p:nvSpPr>
          <p:cNvPr id="157" name="TextBox 5">
            <a:extLst>
              <a:ext uri="{FF2B5EF4-FFF2-40B4-BE49-F238E27FC236}">
                <a16:creationId xmlns:a16="http://schemas.microsoft.com/office/drawing/2014/main" id="{C550A29B-EEA4-7373-9FD2-D21531C9DEFC}"/>
              </a:ext>
            </a:extLst>
          </p:cNvPr>
          <p:cNvSpPr txBox="1"/>
          <p:nvPr/>
        </p:nvSpPr>
        <p:spPr>
          <a:xfrm>
            <a:off x="9173983" y="1416480"/>
            <a:ext cx="8885089" cy="4823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황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(S) 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함량별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3" name="Picture 8">
            <a:extLst>
              <a:ext uri="{FF2B5EF4-FFF2-40B4-BE49-F238E27FC236}">
                <a16:creationId xmlns:a16="http://schemas.microsoft.com/office/drawing/2014/main" id="{FC2604CC-00AB-5D41-B92B-66B4AAB1E9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408" y="1397530"/>
            <a:ext cx="8935541" cy="521818"/>
          </a:xfrm>
          <a:prstGeom prst="rect">
            <a:avLst/>
          </a:prstGeom>
        </p:spPr>
      </p:pic>
      <p:sp>
        <p:nvSpPr>
          <p:cNvPr id="145" name="TextBox 5">
            <a:extLst>
              <a:ext uri="{FF2B5EF4-FFF2-40B4-BE49-F238E27FC236}">
                <a16:creationId xmlns:a16="http://schemas.microsoft.com/office/drawing/2014/main" id="{DD0D2254-7AF0-6706-18D3-7EF518E30B52}"/>
              </a:ext>
            </a:extLst>
          </p:cNvPr>
          <p:cNvSpPr txBox="1"/>
          <p:nvPr/>
        </p:nvSpPr>
        <p:spPr>
          <a:xfrm>
            <a:off x="-1626709" y="1414794"/>
            <a:ext cx="12544000" cy="7885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el-GR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δ</a:t>
            </a:r>
            <a:r>
              <a:rPr lang="en-US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-ferrite </a:t>
            </a:r>
            <a:r>
              <a:rPr lang="ko-KR" altLang="en-US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함량별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7" name="TextBox 5">
            <a:extLst>
              <a:ext uri="{FF2B5EF4-FFF2-40B4-BE49-F238E27FC236}">
                <a16:creationId xmlns:a16="http://schemas.microsoft.com/office/drawing/2014/main" id="{8E2C63D2-9B57-7F86-3BC3-22740BCD1ED9}"/>
              </a:ext>
            </a:extLst>
          </p:cNvPr>
          <p:cNvSpPr txBox="1"/>
          <p:nvPr/>
        </p:nvSpPr>
        <p:spPr>
          <a:xfrm>
            <a:off x="275800" y="7091330"/>
            <a:ext cx="8848686" cy="7885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el-GR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δ-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ferrite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함량이 </a:t>
            </a:r>
            <a:r>
              <a:rPr lang="en-US" altLang="ko-KR" sz="22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8.5% </a:t>
            </a:r>
            <a:r>
              <a:rPr lang="ko-KR" altLang="en-US" sz="22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초과일 경우 불량률 급증</a:t>
            </a:r>
            <a:endParaRPr lang="en-US" altLang="ko-KR" sz="2200" b="1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→함량 비중 관리 필요</a:t>
            </a:r>
            <a:endParaRPr lang="ko-KR" sz="2200" b="0" i="0" u="none" strike="noStrike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4BF939-E1F6-80B2-73BC-D4304A0C2B70}"/>
              </a:ext>
            </a:extLst>
          </p:cNvPr>
          <p:cNvGrpSpPr/>
          <p:nvPr/>
        </p:nvGrpSpPr>
        <p:grpSpPr>
          <a:xfrm>
            <a:off x="15734300" y="4528113"/>
            <a:ext cx="2331059" cy="1636814"/>
            <a:chOff x="15734300" y="4528113"/>
            <a:chExt cx="2331059" cy="1636814"/>
          </a:xfrm>
        </p:grpSpPr>
        <p:pic>
          <p:nvPicPr>
            <p:cNvPr id="23" name="그림 22" descr="원, 스크린샷, 클립아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9B197D9-DAE6-11E3-5921-7C632E5B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4300" y="4541533"/>
              <a:ext cx="2304196" cy="1598460"/>
            </a:xfrm>
            <a:prstGeom prst="rect">
              <a:avLst/>
            </a:prstGeom>
          </p:spPr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7BC837D-4D2A-BC54-308F-779DD1E5DABF}"/>
                </a:ext>
              </a:extLst>
            </p:cNvPr>
            <p:cNvSpPr/>
            <p:nvPr/>
          </p:nvSpPr>
          <p:spPr>
            <a:xfrm>
              <a:off x="17089226" y="4566183"/>
              <a:ext cx="326374" cy="25942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</a:t>
              </a:r>
              <a:endPara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6193B748-0DF7-DA1E-CD05-5FDA148934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42619" y="5644981"/>
              <a:ext cx="271994" cy="212037"/>
            </a:xfrm>
            <a:prstGeom prst="straightConnector1">
              <a:avLst/>
            </a:prstGeom>
            <a:ln w="57150">
              <a:solidFill>
                <a:srgbClr val="FC5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ABEC999-1615-5CC8-ED59-31F7BA66C656}"/>
                </a:ext>
              </a:extLst>
            </p:cNvPr>
            <p:cNvSpPr/>
            <p:nvPr/>
          </p:nvSpPr>
          <p:spPr>
            <a:xfrm>
              <a:off x="17008216" y="5905500"/>
              <a:ext cx="1057143" cy="259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pressure</a:t>
              </a:r>
              <a:endPara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56AB2C10-6EF0-673D-0EB0-19662EF75A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00903" y="4870193"/>
              <a:ext cx="144097" cy="411636"/>
            </a:xfrm>
            <a:prstGeom prst="straightConnector1">
              <a:avLst/>
            </a:prstGeom>
            <a:ln w="57150">
              <a:solidFill>
                <a:srgbClr val="FC523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C5A7CFB-81D6-D02E-F149-3EE4D3BDDE12}"/>
                </a:ext>
              </a:extLst>
            </p:cNvPr>
            <p:cNvCxnSpPr>
              <a:cxnSpLocks/>
            </p:cNvCxnSpPr>
            <p:nvPr/>
          </p:nvCxnSpPr>
          <p:spPr>
            <a:xfrm>
              <a:off x="17558800" y="5267767"/>
              <a:ext cx="225818" cy="0"/>
            </a:xfrm>
            <a:prstGeom prst="line">
              <a:avLst/>
            </a:prstGeom>
            <a:ln w="25400">
              <a:solidFill>
                <a:srgbClr val="73491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24D621-BB6B-40A6-8DD1-D0553272B9AD}"/>
                </a:ext>
              </a:extLst>
            </p:cNvPr>
            <p:cNvSpPr/>
            <p:nvPr/>
          </p:nvSpPr>
          <p:spPr>
            <a:xfrm>
              <a:off x="17543713" y="5035916"/>
              <a:ext cx="186314" cy="169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C669D73-4664-6872-772B-A19F502E7AC2}"/>
                </a:ext>
              </a:extLst>
            </p:cNvPr>
            <p:cNvSpPr/>
            <p:nvPr/>
          </p:nvSpPr>
          <p:spPr>
            <a:xfrm>
              <a:off x="17707798" y="5049336"/>
              <a:ext cx="243386" cy="169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D4A6CB9-9545-BFA5-4682-F1AD46211155}"/>
                </a:ext>
              </a:extLst>
            </p:cNvPr>
            <p:cNvSpPr/>
            <p:nvPr/>
          </p:nvSpPr>
          <p:spPr>
            <a:xfrm>
              <a:off x="17327512" y="5113038"/>
              <a:ext cx="243386" cy="169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5286689-4DFA-89C2-4455-8E0E29614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 flipV="1">
              <a:off x="16788144" y="4490408"/>
              <a:ext cx="154355" cy="26673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EC3335-41DE-2CF9-BA01-C4ED0A024C81}"/>
                </a:ext>
              </a:extLst>
            </p:cNvPr>
            <p:cNvSpPr/>
            <p:nvPr/>
          </p:nvSpPr>
          <p:spPr>
            <a:xfrm>
              <a:off x="15734300" y="4528113"/>
              <a:ext cx="2320158" cy="16368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A624100E-A817-EFD7-B5A1-853AE9CCAF3A}"/>
              </a:ext>
            </a:extLst>
          </p:cNvPr>
          <p:cNvSpPr txBox="1"/>
          <p:nvPr/>
        </p:nvSpPr>
        <p:spPr>
          <a:xfrm>
            <a:off x="6676450" y="2659121"/>
            <a:ext cx="1003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8.5%</a:t>
            </a:r>
            <a:endParaRPr lang="ko-KR" altLang="en-US" sz="2800" dirty="0">
              <a:solidFill>
                <a:srgbClr val="FC523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BDF8F5-332E-279B-5B95-55F8FAE5FD6D}"/>
              </a:ext>
            </a:extLst>
          </p:cNvPr>
          <p:cNvSpPr txBox="1"/>
          <p:nvPr/>
        </p:nvSpPr>
        <p:spPr>
          <a:xfrm>
            <a:off x="15587279" y="2430933"/>
            <a:ext cx="1247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0.08%</a:t>
            </a:r>
            <a:endParaRPr lang="ko-KR" altLang="en-US" sz="2800" dirty="0">
              <a:solidFill>
                <a:srgbClr val="FC523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F4DD637-D160-26CD-60A1-55E65710F598}"/>
              </a:ext>
            </a:extLst>
          </p:cNvPr>
          <p:cNvSpPr/>
          <p:nvPr/>
        </p:nvSpPr>
        <p:spPr>
          <a:xfrm>
            <a:off x="214200" y="1382400"/>
            <a:ext cx="17845200" cy="8737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F5D2CFC9-C02E-8B64-16AD-A788C746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B251F-C5D7-A76F-C64C-0D78ACCDD58F}"/>
              </a:ext>
            </a:extLst>
          </p:cNvPr>
          <p:cNvSpPr txBox="1"/>
          <p:nvPr/>
        </p:nvSpPr>
        <p:spPr>
          <a:xfrm>
            <a:off x="4539589" y="1106046"/>
            <a:ext cx="15382926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원인 인자 및 최적 조업 조건 도출</a:t>
            </a:r>
          </a:p>
          <a:p>
            <a:pPr lvl="0">
              <a:lnSpc>
                <a:spcPct val="99600"/>
              </a:lnSpc>
              <a:defRPr/>
            </a:pPr>
            <a:endParaRPr lang="en-US" sz="4000" dirty="0">
              <a:solidFill>
                <a:srgbClr val="19437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2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29" grpId="0" animBg="1"/>
      <p:bldP spid="3" grpId="0"/>
      <p:bldGraphic spid="148" grpId="0">
        <p:bldAsOne/>
      </p:bldGraphic>
      <p:bldP spid="147" grpId="0"/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D0ACE-B726-0CD4-6F2C-A3CB1DBC5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>
            <a:extLst>
              <a:ext uri="{FF2B5EF4-FFF2-40B4-BE49-F238E27FC236}">
                <a16:creationId xmlns:a16="http://schemas.microsoft.com/office/drawing/2014/main" id="{F49EDB29-2089-5B72-9795-A65C9EB7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5101" y="-599793"/>
            <a:ext cx="7408922" cy="4164411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DD4448A-C37A-EF76-60F2-E4B704A12FA8}"/>
              </a:ext>
            </a:extLst>
          </p:cNvPr>
          <p:cNvGrpSpPr/>
          <p:nvPr/>
        </p:nvGrpSpPr>
        <p:grpSpPr>
          <a:xfrm>
            <a:off x="-2147483648" y="2147483647"/>
            <a:ext cx="2147483647" cy="2147483647"/>
            <a:chOff x="-1431655766" y="1431655765"/>
            <a:chExt cx="1431655765" cy="1431655765"/>
          </a:xfrm>
        </p:grpSpPr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E48F54E-BF16-9C81-D205-E70809CE4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709104"/>
              </p:ext>
            </p:extLst>
          </p:nvPr>
        </p:nvGraphicFramePr>
        <p:xfrm>
          <a:off x="533400" y="1656224"/>
          <a:ext cx="17221200" cy="4401678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856442496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457295102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85012643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3648459898"/>
                    </a:ext>
                  </a:extLst>
                </a:gridCol>
              </a:tblGrid>
              <a:tr h="73361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공정</a:t>
                      </a:r>
                      <a:endParaRPr lang="en-US" sz="28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Vital Few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최적 조업 조건</a:t>
                      </a:r>
                      <a:endParaRPr lang="en-US" sz="28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불량률 개선</a:t>
                      </a:r>
                      <a:endParaRPr lang="en-US" sz="28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522272"/>
                  </a:ext>
                </a:extLst>
              </a:tr>
              <a:tr h="73361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제강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δ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-ferrite 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함량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8.5%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이하</a:t>
                      </a:r>
                      <a:endParaRPr lang="en-US" sz="28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2.7%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23,636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건 중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629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건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→ </a:t>
                      </a:r>
                      <a:r>
                        <a:rPr lang="en-US" sz="2800" b="1" dirty="0">
                          <a:solidFill>
                            <a:srgbClr val="22609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1.09%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(15,236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건 중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166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건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en-US" sz="2800" b="1" dirty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438098"/>
                  </a:ext>
                </a:extLst>
              </a:tr>
              <a:tr h="73361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제강 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 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황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(S)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함량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0.08%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이하</a:t>
                      </a:r>
                      <a:endParaRPr lang="en-US" sz="28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800" b="1" dirty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03766"/>
                  </a:ext>
                </a:extLst>
              </a:tr>
              <a:tr h="73361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dirty="0" err="1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장입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200°C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이상</a:t>
                      </a:r>
                      <a:endParaRPr lang="en-US" sz="28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800" b="1" dirty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571588"/>
                  </a:ext>
                </a:extLst>
              </a:tr>
              <a:tr h="73361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 시간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70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 이하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800" b="1" dirty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8931"/>
                  </a:ext>
                </a:extLst>
              </a:tr>
              <a:tr h="73361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 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 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–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 작업기간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 이하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800" b="1" dirty="0">
                        <a:solidFill>
                          <a:srgbClr val="22609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2163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49F3C0-7950-70D6-4E4C-2C9CA54B4A16}"/>
              </a:ext>
            </a:extLst>
          </p:cNvPr>
          <p:cNvSpPr txBox="1"/>
          <p:nvPr/>
        </p:nvSpPr>
        <p:spPr>
          <a:xfrm>
            <a:off x="4505274" y="502180"/>
            <a:ext cx="12792126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Vital Few</a:t>
            </a:r>
            <a:r>
              <a:rPr lang="ko-KR" altLang="en-US" sz="36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별 최적 조업 조건 도출</a:t>
            </a:r>
            <a:endParaRPr lang="en-US" sz="3600" dirty="0">
              <a:solidFill>
                <a:srgbClr val="194371"/>
              </a:soli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A2B1F88-5432-BF3E-9F07-768DCC06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2157"/>
            <a:ext cx="18288000" cy="127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46458-E01A-7D7B-1AEB-295FD906A117}"/>
              </a:ext>
            </a:extLst>
          </p:cNvPr>
          <p:cNvSpPr txBox="1"/>
          <p:nvPr/>
        </p:nvSpPr>
        <p:spPr>
          <a:xfrm>
            <a:off x="533400" y="6657580"/>
            <a:ext cx="13450113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685835">
              <a:lnSpc>
                <a:spcPct val="150000"/>
              </a:lnSpc>
              <a:buClr>
                <a:srgbClr val="1764E1"/>
              </a:buClr>
              <a:defRPr/>
            </a:pPr>
            <a:r>
              <a:rPr lang="en-US" altLang="ko-KR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Beyond Control Features</a:t>
            </a:r>
            <a:endParaRPr lang="en-US" altLang="ko-KR" sz="280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B994DCA-9A41-2B07-7AF7-D2D5B3479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737283"/>
              </p:ext>
            </p:extLst>
          </p:nvPr>
        </p:nvGraphicFramePr>
        <p:xfrm>
          <a:off x="573314" y="7498361"/>
          <a:ext cx="17221200" cy="2264829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4014706146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03068623"/>
                    </a:ext>
                  </a:extLst>
                </a:gridCol>
                <a:gridCol w="10744200">
                  <a:extLst>
                    <a:ext uri="{9D8B030D-6E8A-4147-A177-3AD203B41FA5}">
                      <a16:colId xmlns:a16="http://schemas.microsoft.com/office/drawing/2014/main" val="547894695"/>
                    </a:ext>
                  </a:extLst>
                </a:gridCol>
              </a:tblGrid>
              <a:tr h="75494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공정</a:t>
                      </a:r>
                      <a:endParaRPr lang="en-US" sz="28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주요 인자</a:t>
                      </a:r>
                      <a:endParaRPr lang="en-US" sz="28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선정 이유</a:t>
                      </a:r>
                      <a:endParaRPr lang="en-US" sz="28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747331"/>
                  </a:ext>
                </a:extLst>
              </a:tr>
              <a:tr h="75494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제강</a:t>
                      </a:r>
                      <a:endParaRPr lang="en-US" sz="28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제품 용도</a:t>
                      </a:r>
                      <a:endParaRPr lang="en-US" sz="28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용도에 따라서 불량률 차이가 유의미하므로 선정</a:t>
                      </a:r>
                      <a:endParaRPr lang="en-US" sz="28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059741"/>
                  </a:ext>
                </a:extLst>
              </a:tr>
              <a:tr h="75494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</a:t>
                      </a:r>
                      <a:endParaRPr lang="en-US" sz="28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CCR / HCR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  <a:endParaRPr lang="en-US" sz="28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CCR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HCR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에 비해 불량률 차이가 유의미하므로 선정</a:t>
                      </a:r>
                      <a:endParaRPr lang="en-US" sz="28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743048"/>
                  </a:ext>
                </a:extLst>
              </a:tr>
            </a:tbl>
          </a:graphicData>
        </a:graphic>
      </p:graphicFrame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645B8C64-4F9E-5F25-EEDC-D40024BF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7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87651-D4AB-3D05-628F-6F00214B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그림 211">
            <a:extLst>
              <a:ext uri="{FF2B5EF4-FFF2-40B4-BE49-F238E27FC236}">
                <a16:creationId xmlns:a16="http://schemas.microsoft.com/office/drawing/2014/main" id="{69DD2FFC-7668-F351-9BC5-9D275279AB9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00296" y="6436619"/>
            <a:ext cx="4572000" cy="3348000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7FD3CEE5-80CE-9125-035B-C33EDF5530B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92103" y="2024100"/>
            <a:ext cx="4572000" cy="3348000"/>
          </a:xfrm>
          <a:prstGeom prst="rect">
            <a:avLst/>
          </a:prstGeom>
        </p:spPr>
      </p:pic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5929B6D8-0F1B-9109-C75A-364D496E7EE4}"/>
              </a:ext>
            </a:extLst>
          </p:cNvPr>
          <p:cNvSpPr/>
          <p:nvPr/>
        </p:nvSpPr>
        <p:spPr>
          <a:xfrm>
            <a:off x="5792103" y="5219700"/>
            <a:ext cx="4354133" cy="24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518F48C-2FCC-30DB-4D3B-0A0192561E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447" y="1612847"/>
            <a:ext cx="5258182" cy="8522318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D359CBE-4C73-B8D4-FD3A-4DC997C13CA8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1454" y="1943099"/>
            <a:ext cx="4572000" cy="3349617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A49D00A5-65C9-F05D-4D86-5D5342DFD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101" y="1093528"/>
            <a:ext cx="18523565" cy="128725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FBBA2CD3-76FF-B8E4-B5FA-7FB04ED913A9}"/>
              </a:ext>
            </a:extLst>
          </p:cNvPr>
          <p:cNvSpPr txBox="1"/>
          <p:nvPr/>
        </p:nvSpPr>
        <p:spPr>
          <a:xfrm>
            <a:off x="1765279" y="5295900"/>
            <a:ext cx="485367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17AED63-4828-7B99-A742-B5AA52E8F336}"/>
              </a:ext>
            </a:extLst>
          </p:cNvPr>
          <p:cNvSpPr txBox="1"/>
          <p:nvPr/>
        </p:nvSpPr>
        <p:spPr>
          <a:xfrm>
            <a:off x="4297535" y="5335311"/>
            <a:ext cx="485367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220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31D4D19B-B6E8-BB62-500B-5B9857019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600" y="1393089"/>
            <a:ext cx="5255029" cy="548785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7FEE5CFC-2A70-5F89-F828-E4D3CE4A1E58}"/>
              </a:ext>
            </a:extLst>
          </p:cNvPr>
          <p:cNvSpPr txBox="1"/>
          <p:nvPr/>
        </p:nvSpPr>
        <p:spPr>
          <a:xfrm>
            <a:off x="628509" y="1454696"/>
            <a:ext cx="4276531" cy="4503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b="0" i="0" u="none" strike="noStrike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예열대</a:t>
            </a:r>
            <a:r>
              <a:rPr lang="ko-KR" altLang="en-US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－ </a:t>
            </a:r>
            <a:r>
              <a:rPr lang="ko-KR" altLang="en-US" sz="2400" b="0" i="0" u="none" strike="noStrike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가열대</a:t>
            </a:r>
            <a:r>
              <a:rPr lang="ko-KR" altLang="en-US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온도차이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7" name="TextBox 5">
            <a:extLst>
              <a:ext uri="{FF2B5EF4-FFF2-40B4-BE49-F238E27FC236}">
                <a16:creationId xmlns:a16="http://schemas.microsoft.com/office/drawing/2014/main" id="{51D60BC4-2010-5BA4-2FC1-811CE8CE1585}"/>
              </a:ext>
            </a:extLst>
          </p:cNvPr>
          <p:cNvSpPr txBox="1"/>
          <p:nvPr/>
        </p:nvSpPr>
        <p:spPr>
          <a:xfrm>
            <a:off x="8336328" y="1484573"/>
            <a:ext cx="6023814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연주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열연 작업기간별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6A65CFC6-A179-5E92-3741-932F73D46B56}"/>
              </a:ext>
            </a:extLst>
          </p:cNvPr>
          <p:cNvGrpSpPr/>
          <p:nvPr/>
        </p:nvGrpSpPr>
        <p:grpSpPr>
          <a:xfrm>
            <a:off x="3603819" y="2063820"/>
            <a:ext cx="1652035" cy="717480"/>
            <a:chOff x="5246070" y="2214129"/>
            <a:chExt cx="1652035" cy="717480"/>
          </a:xfrm>
        </p:grpSpPr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BCCF0AD-B50F-19B3-9963-D18AB901FC24}"/>
                </a:ext>
              </a:extLst>
            </p:cNvPr>
            <p:cNvSpPr/>
            <p:nvPr/>
          </p:nvSpPr>
          <p:spPr>
            <a:xfrm>
              <a:off x="5246070" y="2214129"/>
              <a:ext cx="1527768" cy="6922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54D2917E-7681-C916-5DC3-40D46A7A05DC}"/>
                </a:ext>
              </a:extLst>
            </p:cNvPr>
            <p:cNvSpPr txBox="1"/>
            <p:nvPr/>
          </p:nvSpPr>
          <p:spPr>
            <a:xfrm>
              <a:off x="6039340" y="2223723"/>
              <a:ext cx="858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양품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불량</a:t>
              </a: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331D5410-240F-B16A-36D3-718E287C8587}"/>
                </a:ext>
              </a:extLst>
            </p:cNvPr>
            <p:cNvSpPr/>
            <p:nvPr/>
          </p:nvSpPr>
          <p:spPr>
            <a:xfrm>
              <a:off x="5371266" y="2623996"/>
              <a:ext cx="674318" cy="199567"/>
            </a:xfrm>
            <a:prstGeom prst="rect">
              <a:avLst/>
            </a:prstGeom>
            <a:solidFill>
              <a:srgbClr val="FFBE86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97546E98-7E24-6E0D-7ED7-359D49783979}"/>
                </a:ext>
              </a:extLst>
            </p:cNvPr>
            <p:cNvSpPr/>
            <p:nvPr/>
          </p:nvSpPr>
          <p:spPr>
            <a:xfrm>
              <a:off x="5371266" y="2330683"/>
              <a:ext cx="674318" cy="199567"/>
            </a:xfrm>
            <a:prstGeom prst="rect">
              <a:avLst/>
            </a:prstGeom>
            <a:solidFill>
              <a:srgbClr val="8EBAD9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6" name="TextBox 15">
            <a:extLst>
              <a:ext uri="{FF2B5EF4-FFF2-40B4-BE49-F238E27FC236}">
                <a16:creationId xmlns:a16="http://schemas.microsoft.com/office/drawing/2014/main" id="{AE85E5AA-AF0F-18FA-8D72-B7D3126EDBF7}"/>
              </a:ext>
            </a:extLst>
          </p:cNvPr>
          <p:cNvSpPr txBox="1"/>
          <p:nvPr/>
        </p:nvSpPr>
        <p:spPr>
          <a:xfrm>
            <a:off x="2409015" y="2855130"/>
            <a:ext cx="2740672" cy="4754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2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Mann-Whitney U-test</a:t>
            </a:r>
          </a:p>
          <a:p>
            <a:pPr lvl="0" algn="ctr">
              <a:lnSpc>
                <a:spcPct val="116199"/>
              </a:lnSpc>
            </a:pPr>
            <a:r>
              <a:rPr lang="en-US" sz="12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       P-value: 0.036</a:t>
            </a:r>
            <a:endParaRPr lang="en-US" sz="1200" b="0" i="0" u="none" strike="noStrike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D928FDB-BD55-B7C6-3066-8232A023C796}"/>
              </a:ext>
            </a:extLst>
          </p:cNvPr>
          <p:cNvSpPr txBox="1"/>
          <p:nvPr/>
        </p:nvSpPr>
        <p:spPr>
          <a:xfrm>
            <a:off x="612225" y="5303782"/>
            <a:ext cx="485367" cy="349856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B6F6E-40E0-394E-1E38-04755EAD097A}"/>
              </a:ext>
            </a:extLst>
          </p:cNvPr>
          <p:cNvSpPr txBox="1"/>
          <p:nvPr/>
        </p:nvSpPr>
        <p:spPr>
          <a:xfrm>
            <a:off x="3527152" y="3549078"/>
            <a:ext cx="127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171°C </a:t>
            </a:r>
            <a:endParaRPr lang="ko-KR" altLang="en-US" sz="2000" dirty="0">
              <a:solidFill>
                <a:srgbClr val="FC523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9CF2E5F-5A91-07D3-77AB-DB47B89DCC10}"/>
              </a:ext>
            </a:extLst>
          </p:cNvPr>
          <p:cNvCxnSpPr>
            <a:cxnSpLocks/>
          </p:cNvCxnSpPr>
          <p:nvPr/>
        </p:nvCxnSpPr>
        <p:spPr>
          <a:xfrm flipH="1">
            <a:off x="3220690" y="3760862"/>
            <a:ext cx="320095" cy="315838"/>
          </a:xfrm>
          <a:prstGeom prst="straightConnector1">
            <a:avLst/>
          </a:prstGeom>
          <a:ln w="5715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BCDAC2-54D1-14A5-80D4-04FF8C0C8163}"/>
              </a:ext>
            </a:extLst>
          </p:cNvPr>
          <p:cNvSpPr/>
          <p:nvPr/>
        </p:nvSpPr>
        <p:spPr>
          <a:xfrm flipH="1">
            <a:off x="2349345" y="2036550"/>
            <a:ext cx="762227" cy="3273361"/>
          </a:xfrm>
          <a:prstGeom prst="rect">
            <a:avLst/>
          </a:prstGeom>
          <a:noFill/>
          <a:ln w="57150">
            <a:solidFill>
              <a:srgbClr val="FC523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DEB706-7F7E-852B-9145-1524D6F09B10}"/>
              </a:ext>
            </a:extLst>
          </p:cNvPr>
          <p:cNvSpPr txBox="1"/>
          <p:nvPr/>
        </p:nvSpPr>
        <p:spPr>
          <a:xfrm>
            <a:off x="1048169" y="2572784"/>
            <a:ext cx="127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143°C </a:t>
            </a:r>
            <a:endParaRPr lang="ko-KR" altLang="en-US" sz="2000" dirty="0">
              <a:solidFill>
                <a:srgbClr val="FC523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853B2E-4AC6-4E09-8EF3-31478C511ABE}"/>
              </a:ext>
            </a:extLst>
          </p:cNvPr>
          <p:cNvCxnSpPr>
            <a:cxnSpLocks/>
          </p:cNvCxnSpPr>
          <p:nvPr/>
        </p:nvCxnSpPr>
        <p:spPr>
          <a:xfrm>
            <a:off x="1965141" y="2892689"/>
            <a:ext cx="166241" cy="410457"/>
          </a:xfrm>
          <a:prstGeom prst="straightConnector1">
            <a:avLst/>
          </a:prstGeom>
          <a:ln w="5715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72FD88A-3B51-0F76-DF85-4799E42575D4}"/>
              </a:ext>
            </a:extLst>
          </p:cNvPr>
          <p:cNvSpPr txBox="1"/>
          <p:nvPr/>
        </p:nvSpPr>
        <p:spPr>
          <a:xfrm>
            <a:off x="3161016" y="5299841"/>
            <a:ext cx="551183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180</a:t>
            </a:r>
            <a:endParaRPr lang="en-US" alt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5937D89-8E33-AFFC-4F47-4D8AED6B260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90150" y="6517568"/>
            <a:ext cx="4572000" cy="33480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541B64D5-F7E1-D0B8-F2FD-106B63DFFF03}"/>
              </a:ext>
            </a:extLst>
          </p:cNvPr>
          <p:cNvSpPr/>
          <p:nvPr/>
        </p:nvSpPr>
        <p:spPr>
          <a:xfrm>
            <a:off x="3524679" y="6286500"/>
            <a:ext cx="1527768" cy="6922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37571C-A3DD-47B4-8672-105B08F1A16D}"/>
              </a:ext>
            </a:extLst>
          </p:cNvPr>
          <p:cNvSpPr txBox="1"/>
          <p:nvPr/>
        </p:nvSpPr>
        <p:spPr>
          <a:xfrm>
            <a:off x="4288563" y="6306250"/>
            <a:ext cx="85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양품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불량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54FFD9-F4AC-01F4-FFAD-01A1BAE717B6}"/>
              </a:ext>
            </a:extLst>
          </p:cNvPr>
          <p:cNvSpPr/>
          <p:nvPr/>
        </p:nvSpPr>
        <p:spPr>
          <a:xfrm>
            <a:off x="3620489" y="6706523"/>
            <a:ext cx="674318" cy="199567"/>
          </a:xfrm>
          <a:prstGeom prst="rect">
            <a:avLst/>
          </a:prstGeom>
          <a:solidFill>
            <a:srgbClr val="FFBE86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7BFB3BB-0034-91BF-0D5E-15129DD4BF59}"/>
              </a:ext>
            </a:extLst>
          </p:cNvPr>
          <p:cNvSpPr/>
          <p:nvPr/>
        </p:nvSpPr>
        <p:spPr>
          <a:xfrm>
            <a:off x="3620489" y="6413210"/>
            <a:ext cx="674318" cy="199567"/>
          </a:xfrm>
          <a:prstGeom prst="rect">
            <a:avLst/>
          </a:prstGeom>
          <a:solidFill>
            <a:srgbClr val="8EBAD9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26AEC27F-D91C-BD96-F061-17A35BA65B3C}"/>
              </a:ext>
            </a:extLst>
          </p:cNvPr>
          <p:cNvSpPr txBox="1"/>
          <p:nvPr/>
        </p:nvSpPr>
        <p:spPr>
          <a:xfrm>
            <a:off x="2322962" y="7125987"/>
            <a:ext cx="2740672" cy="4754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2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Mann-Whitney U-test</a:t>
            </a:r>
          </a:p>
          <a:p>
            <a:pPr lvl="0" algn="ctr">
              <a:lnSpc>
                <a:spcPct val="116199"/>
              </a:lnSpc>
            </a:pPr>
            <a:r>
              <a:rPr lang="en-US" sz="12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        P-value: 0.0447</a:t>
            </a:r>
            <a:endParaRPr lang="en-US" sz="1200" b="0" i="0" u="none" strike="noStrike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F5B1AEB-7CE1-0B95-53D2-E3B861DACD61}"/>
              </a:ext>
            </a:extLst>
          </p:cNvPr>
          <p:cNvSpPr/>
          <p:nvPr/>
        </p:nvSpPr>
        <p:spPr>
          <a:xfrm>
            <a:off x="390150" y="9717469"/>
            <a:ext cx="4572000" cy="157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9CD813-870D-DD3F-ED88-E494BBB804F3}"/>
              </a:ext>
            </a:extLst>
          </p:cNvPr>
          <p:cNvSpPr txBox="1"/>
          <p:nvPr/>
        </p:nvSpPr>
        <p:spPr>
          <a:xfrm>
            <a:off x="2036328" y="9770571"/>
            <a:ext cx="485367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6513E0-CA16-DFB7-6ED3-D043A0C52014}"/>
              </a:ext>
            </a:extLst>
          </p:cNvPr>
          <p:cNvSpPr txBox="1"/>
          <p:nvPr/>
        </p:nvSpPr>
        <p:spPr>
          <a:xfrm>
            <a:off x="4322027" y="9731046"/>
            <a:ext cx="485367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220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77F787-E419-6073-CFC0-9A424C13B1A2}"/>
              </a:ext>
            </a:extLst>
          </p:cNvPr>
          <p:cNvSpPr txBox="1"/>
          <p:nvPr/>
        </p:nvSpPr>
        <p:spPr>
          <a:xfrm>
            <a:off x="912815" y="9752919"/>
            <a:ext cx="485367" cy="30821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FB8831-9A69-9372-D34F-ED7B9D7ED3FF}"/>
              </a:ext>
            </a:extLst>
          </p:cNvPr>
          <p:cNvSpPr txBox="1"/>
          <p:nvPr/>
        </p:nvSpPr>
        <p:spPr>
          <a:xfrm>
            <a:off x="3220690" y="9750810"/>
            <a:ext cx="551183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180</a:t>
            </a:r>
            <a:endParaRPr lang="en-US" alt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DA33AE5-7099-1DBB-0875-4DF2962951BC}"/>
              </a:ext>
            </a:extLst>
          </p:cNvPr>
          <p:cNvSpPr/>
          <p:nvPr/>
        </p:nvSpPr>
        <p:spPr>
          <a:xfrm flipH="1">
            <a:off x="2354034" y="6647664"/>
            <a:ext cx="762227" cy="3047515"/>
          </a:xfrm>
          <a:prstGeom prst="rect">
            <a:avLst/>
          </a:prstGeom>
          <a:noFill/>
          <a:ln w="57150">
            <a:solidFill>
              <a:srgbClr val="FC523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54FB9-AD81-8726-2A80-5BCD20F76BF1}"/>
              </a:ext>
            </a:extLst>
          </p:cNvPr>
          <p:cNvSpPr txBox="1"/>
          <p:nvPr/>
        </p:nvSpPr>
        <p:spPr>
          <a:xfrm>
            <a:off x="1129528" y="7003938"/>
            <a:ext cx="127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142°C </a:t>
            </a:r>
            <a:endParaRPr lang="ko-KR" altLang="en-US" sz="2000" dirty="0">
              <a:solidFill>
                <a:srgbClr val="FC523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A1024585-EA24-BF6F-C8C9-C0FD703FB220}"/>
              </a:ext>
            </a:extLst>
          </p:cNvPr>
          <p:cNvCxnSpPr>
            <a:cxnSpLocks/>
          </p:cNvCxnSpPr>
          <p:nvPr/>
        </p:nvCxnSpPr>
        <p:spPr>
          <a:xfrm>
            <a:off x="2046500" y="7323843"/>
            <a:ext cx="166241" cy="410457"/>
          </a:xfrm>
          <a:prstGeom prst="straightConnector1">
            <a:avLst/>
          </a:prstGeom>
          <a:ln w="5715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8">
            <a:extLst>
              <a:ext uri="{FF2B5EF4-FFF2-40B4-BE49-F238E27FC236}">
                <a16:creationId xmlns:a16="http://schemas.microsoft.com/office/drawing/2014/main" id="{14AE673F-BC3C-FB2C-7D83-F476C5448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654" y="5710268"/>
            <a:ext cx="5255029" cy="548785"/>
          </a:xfrm>
          <a:prstGeom prst="rect">
            <a:avLst/>
          </a:prstGeom>
        </p:spPr>
      </p:pic>
      <p:sp>
        <p:nvSpPr>
          <p:cNvPr id="134" name="TextBox 5">
            <a:extLst>
              <a:ext uri="{FF2B5EF4-FFF2-40B4-BE49-F238E27FC236}">
                <a16:creationId xmlns:a16="http://schemas.microsoft.com/office/drawing/2014/main" id="{9EA96D93-BDCF-CA27-31BF-59D0B3E2511A}"/>
              </a:ext>
            </a:extLst>
          </p:cNvPr>
          <p:cNvSpPr txBox="1"/>
          <p:nvPr/>
        </p:nvSpPr>
        <p:spPr>
          <a:xfrm>
            <a:off x="635563" y="5756635"/>
            <a:ext cx="4276531" cy="4503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예열</a:t>
            </a:r>
            <a:r>
              <a:rPr lang="ko-KR" altLang="en-US" sz="2400" b="0" i="0" u="none" strike="noStrike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</a:t>
            </a:r>
            <a:r>
              <a:rPr lang="ko-KR" altLang="en-US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－ </a:t>
            </a:r>
            <a:r>
              <a:rPr lang="ko-KR" altLang="en-US" sz="2400" b="0" i="0" u="none" strike="noStrike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균열대</a:t>
            </a:r>
            <a:r>
              <a:rPr lang="ko-KR" altLang="en-US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온도차이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9D6E9B0-6DBF-5358-8FC3-6B8896EFC029}"/>
              </a:ext>
            </a:extLst>
          </p:cNvPr>
          <p:cNvSpPr txBox="1"/>
          <p:nvPr/>
        </p:nvSpPr>
        <p:spPr>
          <a:xfrm>
            <a:off x="3511400" y="8163045"/>
            <a:ext cx="127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168°C </a:t>
            </a:r>
            <a:endParaRPr lang="ko-KR" altLang="en-US" sz="2000" dirty="0">
              <a:solidFill>
                <a:srgbClr val="FC523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548015A1-D346-0C79-DEE9-C8CEC17EA944}"/>
              </a:ext>
            </a:extLst>
          </p:cNvPr>
          <p:cNvCxnSpPr>
            <a:cxnSpLocks/>
          </p:cNvCxnSpPr>
          <p:nvPr/>
        </p:nvCxnSpPr>
        <p:spPr>
          <a:xfrm flipH="1">
            <a:off x="3204938" y="8374829"/>
            <a:ext cx="320095" cy="315838"/>
          </a:xfrm>
          <a:prstGeom prst="straightConnector1">
            <a:avLst/>
          </a:prstGeom>
          <a:ln w="5715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61F1D5C-F5A3-25B8-ED25-9C9F69949EFD}"/>
              </a:ext>
            </a:extLst>
          </p:cNvPr>
          <p:cNvSpPr txBox="1"/>
          <p:nvPr/>
        </p:nvSpPr>
        <p:spPr>
          <a:xfrm>
            <a:off x="6391936" y="5311664"/>
            <a:ext cx="485367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150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1C8CD18-8DD6-29A8-3574-6D085C4FC42E}"/>
              </a:ext>
            </a:extLst>
          </p:cNvPr>
          <p:cNvSpPr txBox="1"/>
          <p:nvPr/>
        </p:nvSpPr>
        <p:spPr>
          <a:xfrm>
            <a:off x="7748326" y="5319546"/>
            <a:ext cx="485367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250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183648A-78BC-B74D-45E2-A1B28BE0317F}"/>
              </a:ext>
            </a:extLst>
          </p:cNvPr>
          <p:cNvSpPr txBox="1"/>
          <p:nvPr/>
        </p:nvSpPr>
        <p:spPr>
          <a:xfrm>
            <a:off x="5746649" y="5307723"/>
            <a:ext cx="485367" cy="349856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7C072F8-8F98-8781-8524-4AEBAEC4263F}"/>
              </a:ext>
            </a:extLst>
          </p:cNvPr>
          <p:cNvSpPr txBox="1"/>
          <p:nvPr/>
        </p:nvSpPr>
        <p:spPr>
          <a:xfrm>
            <a:off x="7791422" y="3762626"/>
            <a:ext cx="127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201</a:t>
            </a:r>
            <a:r>
              <a:rPr lang="ko-KR" altLang="en-US" sz="20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r>
              <a:rPr lang="en-US" altLang="ko-KR" sz="20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000" dirty="0">
              <a:solidFill>
                <a:srgbClr val="FC523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19C81269-A188-7D16-4E70-DE9489A09425}"/>
              </a:ext>
            </a:extLst>
          </p:cNvPr>
          <p:cNvCxnSpPr>
            <a:cxnSpLocks/>
          </p:cNvCxnSpPr>
          <p:nvPr/>
        </p:nvCxnSpPr>
        <p:spPr>
          <a:xfrm flipH="1">
            <a:off x="7484960" y="3974410"/>
            <a:ext cx="320095" cy="315838"/>
          </a:xfrm>
          <a:prstGeom prst="straightConnector1">
            <a:avLst/>
          </a:prstGeom>
          <a:ln w="5715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44A5F7D-41E6-D0F7-4C86-DA537D270E7C}"/>
              </a:ext>
            </a:extLst>
          </p:cNvPr>
          <p:cNvSpPr/>
          <p:nvPr/>
        </p:nvSpPr>
        <p:spPr>
          <a:xfrm flipH="1">
            <a:off x="6779854" y="2112750"/>
            <a:ext cx="592670" cy="3106950"/>
          </a:xfrm>
          <a:prstGeom prst="rect">
            <a:avLst/>
          </a:prstGeom>
          <a:noFill/>
          <a:ln w="57150">
            <a:solidFill>
              <a:srgbClr val="FC523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23D748B-98D5-7AB6-501C-9692BA021217}"/>
              </a:ext>
            </a:extLst>
          </p:cNvPr>
          <p:cNvSpPr txBox="1"/>
          <p:nvPr/>
        </p:nvSpPr>
        <p:spPr>
          <a:xfrm>
            <a:off x="5605570" y="3553605"/>
            <a:ext cx="127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163</a:t>
            </a:r>
            <a:r>
              <a:rPr lang="ko-KR" altLang="en-US" sz="20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r>
              <a:rPr lang="en-US" altLang="ko-KR" sz="20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000" dirty="0">
              <a:solidFill>
                <a:srgbClr val="FC523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85767232-D760-AA3A-5E0B-3CCDBC6033B5}"/>
              </a:ext>
            </a:extLst>
          </p:cNvPr>
          <p:cNvCxnSpPr>
            <a:cxnSpLocks/>
          </p:cNvCxnSpPr>
          <p:nvPr/>
        </p:nvCxnSpPr>
        <p:spPr>
          <a:xfrm>
            <a:off x="6522542" y="3873510"/>
            <a:ext cx="166241" cy="410457"/>
          </a:xfrm>
          <a:prstGeom prst="straightConnector1">
            <a:avLst/>
          </a:prstGeom>
          <a:ln w="5715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32F37639-671F-53FB-175B-487738838864}"/>
              </a:ext>
            </a:extLst>
          </p:cNvPr>
          <p:cNvSpPr txBox="1"/>
          <p:nvPr/>
        </p:nvSpPr>
        <p:spPr>
          <a:xfrm>
            <a:off x="7037223" y="5315605"/>
            <a:ext cx="551183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</a:t>
            </a:r>
            <a:endParaRPr lang="en-US" alt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B229D3C-9901-ACFD-466B-E23CF0B92471}"/>
              </a:ext>
            </a:extLst>
          </p:cNvPr>
          <p:cNvSpPr/>
          <p:nvPr/>
        </p:nvSpPr>
        <p:spPr>
          <a:xfrm>
            <a:off x="8772889" y="6356232"/>
            <a:ext cx="1527768" cy="6922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19E9F5-B9BA-15C0-20EF-315F1A0022CC}"/>
              </a:ext>
            </a:extLst>
          </p:cNvPr>
          <p:cNvSpPr txBox="1"/>
          <p:nvPr/>
        </p:nvSpPr>
        <p:spPr>
          <a:xfrm>
            <a:off x="9536773" y="6362700"/>
            <a:ext cx="85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양품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불량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4D23603-F12F-533A-E4ED-3C0CB6F2A262}"/>
              </a:ext>
            </a:extLst>
          </p:cNvPr>
          <p:cNvSpPr/>
          <p:nvPr/>
        </p:nvSpPr>
        <p:spPr>
          <a:xfrm>
            <a:off x="8868699" y="6728609"/>
            <a:ext cx="674318" cy="199567"/>
          </a:xfrm>
          <a:prstGeom prst="rect">
            <a:avLst/>
          </a:prstGeom>
          <a:solidFill>
            <a:srgbClr val="FFBE86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0EF3001-1B78-7E82-FC97-C9D1940F8E1C}"/>
              </a:ext>
            </a:extLst>
          </p:cNvPr>
          <p:cNvSpPr/>
          <p:nvPr/>
        </p:nvSpPr>
        <p:spPr>
          <a:xfrm>
            <a:off x="8868699" y="6469660"/>
            <a:ext cx="674318" cy="199567"/>
          </a:xfrm>
          <a:prstGeom prst="rect">
            <a:avLst/>
          </a:prstGeom>
          <a:solidFill>
            <a:srgbClr val="8EBAD9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EA5BBE4-49B0-AD9A-3CAC-447C13DBAF10}"/>
              </a:ext>
            </a:extLst>
          </p:cNvPr>
          <p:cNvSpPr txBox="1"/>
          <p:nvPr/>
        </p:nvSpPr>
        <p:spPr>
          <a:xfrm>
            <a:off x="6070448" y="9807484"/>
            <a:ext cx="485367" cy="289137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1BEC260-A57A-C954-3E57-A93EF5DEC1DE}"/>
              </a:ext>
            </a:extLst>
          </p:cNvPr>
          <p:cNvSpPr txBox="1"/>
          <p:nvPr/>
        </p:nvSpPr>
        <p:spPr>
          <a:xfrm>
            <a:off x="7458034" y="9806940"/>
            <a:ext cx="485367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31D28FA-B43C-2144-DC47-A3F138AB2D99}"/>
              </a:ext>
            </a:extLst>
          </p:cNvPr>
          <p:cNvSpPr txBox="1"/>
          <p:nvPr/>
        </p:nvSpPr>
        <p:spPr>
          <a:xfrm>
            <a:off x="5456287" y="9788281"/>
            <a:ext cx="485367" cy="30821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4FED52F-1C05-4999-8160-34F2396B427F}"/>
              </a:ext>
            </a:extLst>
          </p:cNvPr>
          <p:cNvSpPr txBox="1"/>
          <p:nvPr/>
        </p:nvSpPr>
        <p:spPr>
          <a:xfrm>
            <a:off x="6735143" y="9807604"/>
            <a:ext cx="551183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5139DB50-7CF4-1756-1B53-3F4D263E47EE}"/>
              </a:ext>
            </a:extLst>
          </p:cNvPr>
          <p:cNvSpPr/>
          <p:nvPr/>
        </p:nvSpPr>
        <p:spPr>
          <a:xfrm flipH="1">
            <a:off x="5644196" y="6436619"/>
            <a:ext cx="270242" cy="3294663"/>
          </a:xfrm>
          <a:prstGeom prst="rect">
            <a:avLst/>
          </a:prstGeom>
          <a:noFill/>
          <a:ln w="57150">
            <a:solidFill>
              <a:srgbClr val="FC523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582B97F-944C-1341-2A1E-190D96A3775F}"/>
              </a:ext>
            </a:extLst>
          </p:cNvPr>
          <p:cNvSpPr txBox="1"/>
          <p:nvPr/>
        </p:nvSpPr>
        <p:spPr>
          <a:xfrm>
            <a:off x="6332056" y="7529071"/>
            <a:ext cx="127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0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</a:t>
            </a:r>
          </a:p>
        </p:txBody>
      </p:sp>
      <p:pic>
        <p:nvPicPr>
          <p:cNvPr id="176" name="Picture 8">
            <a:extLst>
              <a:ext uri="{FF2B5EF4-FFF2-40B4-BE49-F238E27FC236}">
                <a16:creationId xmlns:a16="http://schemas.microsoft.com/office/drawing/2014/main" id="{3164533E-6CCA-1D3A-8210-F80A3BF43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742" y="5708026"/>
            <a:ext cx="5255029" cy="548785"/>
          </a:xfrm>
          <a:prstGeom prst="rect">
            <a:avLst/>
          </a:prstGeom>
        </p:spPr>
      </p:pic>
      <p:sp>
        <p:nvSpPr>
          <p:cNvPr id="173" name="TextBox 5">
            <a:extLst>
              <a:ext uri="{FF2B5EF4-FFF2-40B4-BE49-F238E27FC236}">
                <a16:creationId xmlns:a16="http://schemas.microsoft.com/office/drawing/2014/main" id="{31E502BB-365F-72DC-A98E-D6006B2FD084}"/>
              </a:ext>
            </a:extLst>
          </p:cNvPr>
          <p:cNvSpPr txBox="1"/>
          <p:nvPr/>
        </p:nvSpPr>
        <p:spPr>
          <a:xfrm>
            <a:off x="5869705" y="5756635"/>
            <a:ext cx="4276531" cy="4503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연주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열연 작업기간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2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AB4EAC7B-F772-3E09-05FD-50B29EB12355}"/>
              </a:ext>
            </a:extLst>
          </p:cNvPr>
          <p:cNvCxnSpPr>
            <a:cxnSpLocks/>
          </p:cNvCxnSpPr>
          <p:nvPr/>
        </p:nvCxnSpPr>
        <p:spPr>
          <a:xfrm flipH="1">
            <a:off x="5994831" y="7794781"/>
            <a:ext cx="320095" cy="315838"/>
          </a:xfrm>
          <a:prstGeom prst="straightConnector1">
            <a:avLst/>
          </a:prstGeom>
          <a:ln w="5715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Picture 8">
            <a:extLst>
              <a:ext uri="{FF2B5EF4-FFF2-40B4-BE49-F238E27FC236}">
                <a16:creationId xmlns:a16="http://schemas.microsoft.com/office/drawing/2014/main" id="{54ECE9DE-CAC1-846B-A4D9-4F009E33A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209" y="1392934"/>
            <a:ext cx="5255029" cy="548785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DC8BCA6-CE6E-D3C4-6EF6-BC987830CCA2}"/>
              </a:ext>
            </a:extLst>
          </p:cNvPr>
          <p:cNvCxnSpPr>
            <a:cxnSpLocks/>
          </p:cNvCxnSpPr>
          <p:nvPr/>
        </p:nvCxnSpPr>
        <p:spPr>
          <a:xfrm flipV="1">
            <a:off x="216447" y="5679517"/>
            <a:ext cx="10500324" cy="246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67EB16F2-4C9B-098D-7FAC-6DD56153C9BF}"/>
              </a:ext>
            </a:extLst>
          </p:cNvPr>
          <p:cNvCxnSpPr>
            <a:cxnSpLocks/>
          </p:cNvCxnSpPr>
          <p:nvPr/>
        </p:nvCxnSpPr>
        <p:spPr>
          <a:xfrm flipV="1">
            <a:off x="5463152" y="1377539"/>
            <a:ext cx="14630" cy="87428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F5259B-4DB3-77A0-492F-E8292A4E3369}"/>
              </a:ext>
            </a:extLst>
          </p:cNvPr>
          <p:cNvSpPr/>
          <p:nvPr/>
        </p:nvSpPr>
        <p:spPr>
          <a:xfrm>
            <a:off x="221400" y="1384864"/>
            <a:ext cx="17845200" cy="87357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5">
            <a:extLst>
              <a:ext uri="{FF2B5EF4-FFF2-40B4-BE49-F238E27FC236}">
                <a16:creationId xmlns:a16="http://schemas.microsoft.com/office/drawing/2014/main" id="{3A87DC80-A7DB-050D-81EE-B67C947550DA}"/>
              </a:ext>
            </a:extLst>
          </p:cNvPr>
          <p:cNvSpPr txBox="1"/>
          <p:nvPr/>
        </p:nvSpPr>
        <p:spPr>
          <a:xfrm>
            <a:off x="5875197" y="1446177"/>
            <a:ext cx="4276531" cy="4503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가열로 총 체류 시간</a:t>
            </a:r>
            <a:r>
              <a:rPr lang="en-US" altLang="ko-KR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90DC6CF-4314-B1C9-6B52-BC7BC559620C}"/>
              </a:ext>
            </a:extLst>
          </p:cNvPr>
          <p:cNvSpPr txBox="1"/>
          <p:nvPr/>
        </p:nvSpPr>
        <p:spPr>
          <a:xfrm>
            <a:off x="8393613" y="5323487"/>
            <a:ext cx="485367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300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70576CD-2F92-95B3-F577-0EA8F25F1264}"/>
              </a:ext>
            </a:extLst>
          </p:cNvPr>
          <p:cNvSpPr txBox="1"/>
          <p:nvPr/>
        </p:nvSpPr>
        <p:spPr>
          <a:xfrm>
            <a:off x="9038900" y="5327428"/>
            <a:ext cx="485367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350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D9CD18C-C8AF-FB7D-F0D7-1AF68E9A3BC1}"/>
              </a:ext>
            </a:extLst>
          </p:cNvPr>
          <p:cNvSpPr txBox="1"/>
          <p:nvPr/>
        </p:nvSpPr>
        <p:spPr>
          <a:xfrm>
            <a:off x="9684185" y="5331369"/>
            <a:ext cx="485367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400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FF626471-8358-CC46-FDD0-3138201B0783}"/>
              </a:ext>
            </a:extLst>
          </p:cNvPr>
          <p:cNvSpPr/>
          <p:nvPr/>
        </p:nvSpPr>
        <p:spPr>
          <a:xfrm>
            <a:off x="8717303" y="2063820"/>
            <a:ext cx="1527768" cy="6922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B9E0B62-EC9F-67FC-0040-1B29F45B25C5}"/>
              </a:ext>
            </a:extLst>
          </p:cNvPr>
          <p:cNvSpPr txBox="1"/>
          <p:nvPr/>
        </p:nvSpPr>
        <p:spPr>
          <a:xfrm>
            <a:off x="9481187" y="2092822"/>
            <a:ext cx="85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양품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불량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2B278D2-997F-DFDB-E344-DC16B18CBBF1}"/>
              </a:ext>
            </a:extLst>
          </p:cNvPr>
          <p:cNvSpPr/>
          <p:nvPr/>
        </p:nvSpPr>
        <p:spPr>
          <a:xfrm>
            <a:off x="8813113" y="2458731"/>
            <a:ext cx="674318" cy="199567"/>
          </a:xfrm>
          <a:prstGeom prst="rect">
            <a:avLst/>
          </a:prstGeom>
          <a:solidFill>
            <a:srgbClr val="FFBE86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86AFC45-EE0B-B100-4573-AED93EACD4EB}"/>
              </a:ext>
            </a:extLst>
          </p:cNvPr>
          <p:cNvSpPr/>
          <p:nvPr/>
        </p:nvSpPr>
        <p:spPr>
          <a:xfrm>
            <a:off x="8813113" y="2199782"/>
            <a:ext cx="674318" cy="199567"/>
          </a:xfrm>
          <a:prstGeom prst="rect">
            <a:avLst/>
          </a:prstGeom>
          <a:solidFill>
            <a:srgbClr val="8EBAD9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C4F8B6F7-AC9E-A662-43CF-B97C5D107B5D}"/>
              </a:ext>
            </a:extLst>
          </p:cNvPr>
          <p:cNvCxnSpPr>
            <a:cxnSpLocks/>
          </p:cNvCxnSpPr>
          <p:nvPr/>
        </p:nvCxnSpPr>
        <p:spPr>
          <a:xfrm flipV="1">
            <a:off x="10708958" y="1377253"/>
            <a:ext cx="14630" cy="87428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15">
            <a:extLst>
              <a:ext uri="{FF2B5EF4-FFF2-40B4-BE49-F238E27FC236}">
                <a16:creationId xmlns:a16="http://schemas.microsoft.com/office/drawing/2014/main" id="{D4044817-929F-DB2F-D8ED-35006C31DEF2}"/>
              </a:ext>
            </a:extLst>
          </p:cNvPr>
          <p:cNvSpPr txBox="1"/>
          <p:nvPr/>
        </p:nvSpPr>
        <p:spPr>
          <a:xfrm>
            <a:off x="7508644" y="2890206"/>
            <a:ext cx="2740672" cy="4754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2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Mann-Whitney U-test</a:t>
            </a:r>
          </a:p>
          <a:p>
            <a:pPr lvl="0" algn="ctr">
              <a:lnSpc>
                <a:spcPct val="116199"/>
              </a:lnSpc>
            </a:pPr>
            <a:r>
              <a:rPr lang="en-US" sz="12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        P-value: 0.0189</a:t>
            </a:r>
            <a:endParaRPr lang="en-US" sz="1200" b="0" i="0" u="none" strike="noStrike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9" name="TextBox 15">
            <a:extLst>
              <a:ext uri="{FF2B5EF4-FFF2-40B4-BE49-F238E27FC236}">
                <a16:creationId xmlns:a16="http://schemas.microsoft.com/office/drawing/2014/main" id="{3778C90C-96F8-4454-4025-5919FE9357D2}"/>
              </a:ext>
            </a:extLst>
          </p:cNvPr>
          <p:cNvSpPr txBox="1"/>
          <p:nvPr/>
        </p:nvSpPr>
        <p:spPr>
          <a:xfrm>
            <a:off x="7550237" y="7206523"/>
            <a:ext cx="2740672" cy="47541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12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Mann-Whitney U-test</a:t>
            </a:r>
          </a:p>
          <a:p>
            <a:pPr lvl="0" algn="ctr">
              <a:lnSpc>
                <a:spcPct val="116199"/>
              </a:lnSpc>
            </a:pPr>
            <a:r>
              <a:rPr lang="en-US" sz="12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P-value: 0</a:t>
            </a:r>
            <a:endParaRPr lang="en-US" sz="1200" b="0" i="0" u="none" strike="noStrike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780174E6-AEAF-3E9B-3194-1DBA911504E2}"/>
              </a:ext>
            </a:extLst>
          </p:cNvPr>
          <p:cNvSpPr txBox="1"/>
          <p:nvPr/>
        </p:nvSpPr>
        <p:spPr>
          <a:xfrm>
            <a:off x="8192364" y="9805766"/>
            <a:ext cx="401130" cy="349856"/>
          </a:xfrm>
          <a:prstGeom prst="rect">
            <a:avLst/>
          </a:prstGeom>
          <a:noFill/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40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3" name="화살표: 아래쪽 222">
            <a:extLst>
              <a:ext uri="{FF2B5EF4-FFF2-40B4-BE49-F238E27FC236}">
                <a16:creationId xmlns:a16="http://schemas.microsoft.com/office/drawing/2014/main" id="{3E580BF8-72CA-A0D7-61E6-127522C4A36C}"/>
              </a:ext>
            </a:extLst>
          </p:cNvPr>
          <p:cNvSpPr/>
          <p:nvPr/>
        </p:nvSpPr>
        <p:spPr>
          <a:xfrm rot="16200000">
            <a:off x="10930519" y="5224339"/>
            <a:ext cx="1139832" cy="1136890"/>
          </a:xfrm>
          <a:prstGeom prst="downArrow">
            <a:avLst/>
          </a:prstGeom>
          <a:solidFill>
            <a:srgbClr val="2260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Google Shape;228;p5">
            <a:extLst>
              <a:ext uri="{FF2B5EF4-FFF2-40B4-BE49-F238E27FC236}">
                <a16:creationId xmlns:a16="http://schemas.microsoft.com/office/drawing/2014/main" id="{8D36F308-2E66-E914-639C-5517253965EB}"/>
              </a:ext>
            </a:extLst>
          </p:cNvPr>
          <p:cNvSpPr/>
          <p:nvPr/>
        </p:nvSpPr>
        <p:spPr>
          <a:xfrm>
            <a:off x="12174087" y="1583779"/>
            <a:ext cx="5481162" cy="8221987"/>
          </a:xfrm>
          <a:prstGeom prst="roundRect">
            <a:avLst>
              <a:gd name="adj" fmla="val 8449"/>
            </a:avLst>
          </a:prstGeom>
          <a:noFill/>
          <a:ln w="63500">
            <a:noFill/>
          </a:ln>
          <a:effectLst>
            <a:outerShdw blurRad="50800" dist="38100" dir="5400000" algn="t" rotWithShape="0">
              <a:schemeClr val="tx1">
                <a:alpha val="77000"/>
              </a:schemeClr>
            </a:outerShdw>
            <a:softEdge rad="0"/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 defTabSz="1371600">
              <a:buClr>
                <a:srgbClr val="000000"/>
              </a:buClr>
              <a:defRPr/>
            </a:pPr>
            <a:endParaRPr sz="1650" kern="0" dirty="0">
              <a:solidFill>
                <a:srgbClr val="182240"/>
              </a:solidFill>
              <a:latin typeface="KoPubWorld돋움체 Medium"/>
              <a:ea typeface="KoPubWorld돋움체 Medium"/>
              <a:cs typeface="Arial"/>
              <a:sym typeface="Arial"/>
            </a:endParaRPr>
          </a:p>
        </p:txBody>
      </p:sp>
      <p:graphicFrame>
        <p:nvGraphicFramePr>
          <p:cNvPr id="236" name="표 235">
            <a:extLst>
              <a:ext uri="{FF2B5EF4-FFF2-40B4-BE49-F238E27FC236}">
                <a16:creationId xmlns:a16="http://schemas.microsoft.com/office/drawing/2014/main" id="{6DFFFF40-B2CB-E9E7-EF1A-15BCEE855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563840"/>
              </p:ext>
            </p:extLst>
          </p:nvPr>
        </p:nvGraphicFramePr>
        <p:xfrm>
          <a:off x="12268075" y="1896525"/>
          <a:ext cx="5259354" cy="445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125">
                  <a:extLst>
                    <a:ext uri="{9D8B030D-6E8A-4147-A177-3AD203B41FA5}">
                      <a16:colId xmlns:a16="http://schemas.microsoft.com/office/drawing/2014/main" val="538790808"/>
                    </a:ext>
                  </a:extLst>
                </a:gridCol>
                <a:gridCol w="2211229">
                  <a:extLst>
                    <a:ext uri="{9D8B030D-6E8A-4147-A177-3AD203B41FA5}">
                      <a16:colId xmlns:a16="http://schemas.microsoft.com/office/drawing/2014/main" val="529805932"/>
                    </a:ext>
                  </a:extLst>
                </a:gridCol>
              </a:tblGrid>
              <a:tr h="891941"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32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‘</a:t>
                      </a:r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RZ6’</a:t>
                      </a:r>
                      <a:r>
                        <a:rPr lang="ko-KR" altLang="en-US" sz="32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의 최적 조업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609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125199"/>
                  </a:ext>
                </a:extLst>
              </a:tr>
              <a:tr h="891941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err="1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예열대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r>
                        <a:rPr lang="ko-KR" altLang="en-US" sz="2400" b="1" dirty="0" err="1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가열대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400" b="1" dirty="0" err="1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온도차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143°C ~ 171°C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868277"/>
                  </a:ext>
                </a:extLst>
              </a:tr>
              <a:tr h="891941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err="1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예열대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–</a:t>
                      </a:r>
                      <a:r>
                        <a:rPr lang="ko-KR" altLang="en-US" sz="2400" b="1" dirty="0" err="1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균열대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400" b="1" dirty="0" err="1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온도차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142°C ~ 168°C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514472"/>
                  </a:ext>
                </a:extLst>
              </a:tr>
              <a:tr h="891941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 총 체류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163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 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~ 201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288669"/>
                  </a:ext>
                </a:extLst>
              </a:tr>
              <a:tr h="891941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–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 작업기간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755131"/>
                  </a:ext>
                </a:extLst>
              </a:tr>
            </a:tbl>
          </a:graphicData>
        </a:graphic>
      </p:graphicFrame>
      <p:graphicFrame>
        <p:nvGraphicFramePr>
          <p:cNvPr id="273" name="차트 272">
            <a:extLst>
              <a:ext uri="{FF2B5EF4-FFF2-40B4-BE49-F238E27FC236}">
                <a16:creationId xmlns:a16="http://schemas.microsoft.com/office/drawing/2014/main" id="{BC7E499B-9066-0B29-43AE-283D1BDE4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57261"/>
              </p:ext>
            </p:extLst>
          </p:nvPr>
        </p:nvGraphicFramePr>
        <p:xfrm>
          <a:off x="12214836" y="5843569"/>
          <a:ext cx="5452500" cy="441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277" name="Picture 2">
            <a:extLst>
              <a:ext uri="{FF2B5EF4-FFF2-40B4-BE49-F238E27FC236}">
                <a16:creationId xmlns:a16="http://schemas.microsoft.com/office/drawing/2014/main" id="{39B1C1EC-5F82-195C-E5F9-4EC121976D9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58810"/>
          <a:stretch>
            <a:fillRect/>
          </a:stretch>
        </p:blipFill>
        <p:spPr>
          <a:xfrm>
            <a:off x="-622300" y="-609600"/>
            <a:ext cx="10655300" cy="1752418"/>
          </a:xfrm>
          <a:prstGeom prst="rect">
            <a:avLst/>
          </a:prstGeom>
        </p:spPr>
      </p:pic>
      <p:sp>
        <p:nvSpPr>
          <p:cNvPr id="278" name="TextBox 277">
            <a:extLst>
              <a:ext uri="{FF2B5EF4-FFF2-40B4-BE49-F238E27FC236}">
                <a16:creationId xmlns:a16="http://schemas.microsoft.com/office/drawing/2014/main" id="{19697598-36B4-BC23-F662-3779CDC37F62}"/>
              </a:ext>
            </a:extLst>
          </p:cNvPr>
          <p:cNvSpPr txBox="1"/>
          <p:nvPr/>
        </p:nvSpPr>
        <p:spPr>
          <a:xfrm>
            <a:off x="7645007" y="509504"/>
            <a:ext cx="12792126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4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Deep Insight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3853B-A4D6-B937-AAF1-014CEB04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0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C6015-DD2E-CC1E-EB41-059F69517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>
            <a:extLst>
              <a:ext uri="{FF2B5EF4-FFF2-40B4-BE49-F238E27FC236}">
                <a16:creationId xmlns:a16="http://schemas.microsoft.com/office/drawing/2014/main" id="{3713BC60-4DAA-510D-FE42-15567154CA0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A0D85BF-7D9C-B8FF-F488-7E710501AB8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0F8C5799-A883-B13F-F9F8-A91367C30E1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088B5197-E9CC-E966-EC3F-0EEEA5B1E40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7" name="TextBox 10">
            <a:extLst>
              <a:ext uri="{FF2B5EF4-FFF2-40B4-BE49-F238E27FC236}">
                <a16:creationId xmlns:a16="http://schemas.microsoft.com/office/drawing/2014/main" id="{4A6200BE-D091-1716-B231-974B4274881B}"/>
              </a:ext>
            </a:extLst>
          </p:cNvPr>
          <p:cNvSpPr txBox="1"/>
          <p:nvPr/>
        </p:nvSpPr>
        <p:spPr>
          <a:xfrm>
            <a:off x="228600" y="555933"/>
            <a:ext cx="99060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코트라 볼드체" panose="02020603020101020101" pitchFamily="18" charset="-127"/>
            </a:endParaRPr>
          </a:p>
        </p:txBody>
      </p:sp>
      <p:sp>
        <p:nvSpPr>
          <p:cNvPr id="43" name="Google Shape;228;p5">
            <a:extLst>
              <a:ext uri="{FF2B5EF4-FFF2-40B4-BE49-F238E27FC236}">
                <a16:creationId xmlns:a16="http://schemas.microsoft.com/office/drawing/2014/main" id="{00BB0E98-91EB-89D7-C76C-4D3F54AF10AC}"/>
              </a:ext>
            </a:extLst>
          </p:cNvPr>
          <p:cNvSpPr/>
          <p:nvPr/>
        </p:nvSpPr>
        <p:spPr>
          <a:xfrm>
            <a:off x="627653" y="3424041"/>
            <a:ext cx="8031480" cy="6299079"/>
          </a:xfrm>
          <a:prstGeom prst="roundRect">
            <a:avLst>
              <a:gd name="adj" fmla="val 8449"/>
            </a:avLst>
          </a:prstGeom>
          <a:solidFill>
            <a:srgbClr val="FDFDFD"/>
          </a:solidFill>
          <a:ln>
            <a:noFill/>
          </a:ln>
          <a:effectLst>
            <a:outerShdw blurRad="127000" dist="635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 defTabSz="1371600">
              <a:buClr>
                <a:srgbClr val="000000"/>
              </a:buClr>
              <a:defRPr/>
            </a:pPr>
            <a:endParaRPr sz="1650" kern="0" dirty="0">
              <a:solidFill>
                <a:srgbClr val="182240"/>
              </a:solidFill>
              <a:latin typeface="KoPubWorld돋움체 Medium"/>
              <a:ea typeface="KoPubWorld돋움체 Medium"/>
              <a:cs typeface="Arial"/>
              <a:sym typeface="Arial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67B015-98D0-0115-77F9-716C3F079AAC}"/>
              </a:ext>
            </a:extLst>
          </p:cNvPr>
          <p:cNvSpPr/>
          <p:nvPr/>
        </p:nvSpPr>
        <p:spPr>
          <a:xfrm>
            <a:off x="509727" y="8552897"/>
            <a:ext cx="8267331" cy="8869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50000"/>
              </a:lnSpc>
              <a:buClr>
                <a:srgbClr val="1764E1"/>
              </a:buClr>
              <a:defRPr/>
            </a:pP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▲ 각 </a:t>
            </a:r>
            <a:r>
              <a:rPr lang="ko-KR" altLang="en-US" sz="200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모델별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성능지표 및 기타 조건을 고려하여</a:t>
            </a:r>
            <a:endParaRPr lang="en-US" altLang="ko-KR" sz="2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 defTabSz="685800">
              <a:lnSpc>
                <a:spcPct val="150000"/>
              </a:lnSpc>
              <a:buClr>
                <a:srgbClr val="1764E1"/>
              </a:buClr>
              <a:defRPr/>
            </a:pPr>
            <a:r>
              <a:rPr lang="ko-KR" altLang="en-US" sz="28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모델 선택 </a:t>
            </a:r>
            <a:r>
              <a:rPr lang="en-US" altLang="ko-KR" sz="28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sz="2800" b="1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LightGBM</a:t>
            </a:r>
            <a:endParaRPr lang="en-US" altLang="ko-KR" sz="28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 defTabSz="685800">
              <a:lnSpc>
                <a:spcPct val="150000"/>
              </a:lnSpc>
              <a:buClr>
                <a:srgbClr val="1764E1"/>
              </a:buClr>
              <a:defRPr/>
            </a:pP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endParaRPr lang="en-US" altLang="ko-KR" sz="2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EC8A0341-84A8-4241-9DC6-AF9C9F94FF7A}"/>
              </a:ext>
            </a:extLst>
          </p:cNvPr>
          <p:cNvSpPr/>
          <p:nvPr/>
        </p:nvSpPr>
        <p:spPr>
          <a:xfrm>
            <a:off x="627653" y="2727633"/>
            <a:ext cx="2438400" cy="609600"/>
          </a:xfrm>
          <a:prstGeom prst="roundRect">
            <a:avLst/>
          </a:prstGeom>
          <a:solidFill>
            <a:srgbClr val="22609F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성능</a:t>
            </a:r>
          </a:p>
        </p:txBody>
      </p:sp>
      <p:graphicFrame>
        <p:nvGraphicFramePr>
          <p:cNvPr id="58" name="차트 57">
            <a:extLst>
              <a:ext uri="{FF2B5EF4-FFF2-40B4-BE49-F238E27FC236}">
                <a16:creationId xmlns:a16="http://schemas.microsoft.com/office/drawing/2014/main" id="{14953F37-0C01-A3D1-13AF-5DCBD00BC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595051"/>
              </p:ext>
            </p:extLst>
          </p:nvPr>
        </p:nvGraphicFramePr>
        <p:xfrm>
          <a:off x="777240" y="3535353"/>
          <a:ext cx="7732303" cy="4568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E36E1B9F-2E8A-D0D7-91B2-5CDCC57DE769}"/>
              </a:ext>
            </a:extLst>
          </p:cNvPr>
          <p:cNvSpPr txBox="1"/>
          <p:nvPr/>
        </p:nvSpPr>
        <p:spPr>
          <a:xfrm>
            <a:off x="228600" y="1337432"/>
            <a:ext cx="17754599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685800">
              <a:lnSpc>
                <a:spcPct val="150000"/>
              </a:lnSpc>
              <a:buClr>
                <a:srgbClr val="1764E1"/>
              </a:buClr>
              <a:defRPr/>
            </a:pPr>
            <a:r>
              <a:rPr lang="en-US" altLang="ko-KR" sz="320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</a:t>
            </a:r>
            <a:r>
              <a:rPr lang="ko-KR" altLang="en-US" sz="3200" spc="-1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형 결함 사전 예측을 통한 불량률 저감을 위해 </a:t>
            </a:r>
            <a:r>
              <a: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예측 모델 구축</a:t>
            </a:r>
            <a:endParaRPr lang="en-US" altLang="ko-KR" sz="3200" dirty="0">
              <a:ln>
                <a:solidFill>
                  <a:srgbClr val="5B9BD5">
                    <a:alpha val="0"/>
                  </a:srgb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4A59F8E-5DEE-7256-1E5B-5CC7B641BC58}"/>
              </a:ext>
            </a:extLst>
          </p:cNvPr>
          <p:cNvSpPr/>
          <p:nvPr/>
        </p:nvSpPr>
        <p:spPr>
          <a:xfrm>
            <a:off x="8991600" y="2819073"/>
            <a:ext cx="3686899" cy="609600"/>
          </a:xfrm>
          <a:prstGeom prst="roundRect">
            <a:avLst/>
          </a:prstGeom>
          <a:solidFill>
            <a:srgbClr val="22609F"/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Vital Few</a:t>
            </a:r>
            <a:r>
              <a:rPr lang="ko-KR" altLang="en-US" sz="2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중요도</a:t>
            </a:r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CC4CC8C0-B274-306A-3288-A1E9A531B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482763"/>
              </p:ext>
            </p:extLst>
          </p:nvPr>
        </p:nvGraphicFramePr>
        <p:xfrm>
          <a:off x="9006841" y="3552176"/>
          <a:ext cx="8664589" cy="30399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5701">
                  <a:extLst>
                    <a:ext uri="{9D8B030D-6E8A-4147-A177-3AD203B41FA5}">
                      <a16:colId xmlns:a16="http://schemas.microsoft.com/office/drawing/2014/main" val="2433191363"/>
                    </a:ext>
                  </a:extLst>
                </a:gridCol>
                <a:gridCol w="1982222">
                  <a:extLst>
                    <a:ext uri="{9D8B030D-6E8A-4147-A177-3AD203B41FA5}">
                      <a16:colId xmlns:a16="http://schemas.microsoft.com/office/drawing/2014/main" val="4055083181"/>
                    </a:ext>
                  </a:extLst>
                </a:gridCol>
                <a:gridCol w="1982222">
                  <a:extLst>
                    <a:ext uri="{9D8B030D-6E8A-4147-A177-3AD203B41FA5}">
                      <a16:colId xmlns:a16="http://schemas.microsoft.com/office/drawing/2014/main" val="3456402132"/>
                    </a:ext>
                  </a:extLst>
                </a:gridCol>
                <a:gridCol w="1982222">
                  <a:extLst>
                    <a:ext uri="{9D8B030D-6E8A-4147-A177-3AD203B41FA5}">
                      <a16:colId xmlns:a16="http://schemas.microsoft.com/office/drawing/2014/main" val="497372780"/>
                    </a:ext>
                  </a:extLst>
                </a:gridCol>
                <a:gridCol w="1982222">
                  <a:extLst>
                    <a:ext uri="{9D8B030D-6E8A-4147-A177-3AD203B41FA5}">
                      <a16:colId xmlns:a16="http://schemas.microsoft.com/office/drawing/2014/main" val="1121484875"/>
                    </a:ext>
                  </a:extLst>
                </a:gridCol>
              </a:tblGrid>
              <a:tr h="759981"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LightGBM</a:t>
                      </a:r>
                      <a:endParaRPr lang="ko-KR" alt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XGBoost</a:t>
                      </a:r>
                      <a:endParaRPr lang="ko-KR" alt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Random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Forest</a:t>
                      </a:r>
                      <a:endParaRPr lang="ko-KR" alt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Decision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Tree</a:t>
                      </a:r>
                      <a:endParaRPr lang="ko-KR" alt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417734"/>
                  </a:ext>
                </a:extLst>
              </a:tr>
              <a:tr h="759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 시간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장입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장입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장입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4103716022"/>
                  </a:ext>
                </a:extLst>
              </a:tr>
              <a:tr h="759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δ</a:t>
                      </a:r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 Ferrite 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함량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</a:t>
                      </a:r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열연까지 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소요일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</a:t>
                      </a:r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열연까지 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LDG 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가스 함량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362964489"/>
                  </a:ext>
                </a:extLst>
              </a:tr>
              <a:tr h="759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장입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 시간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 시간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 시간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0356338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67E18E8-3C9C-A618-4083-4FCC316AD5B3}"/>
              </a:ext>
            </a:extLst>
          </p:cNvPr>
          <p:cNvSpPr txBox="1"/>
          <p:nvPr/>
        </p:nvSpPr>
        <p:spPr>
          <a:xfrm>
            <a:off x="9006840" y="6974533"/>
            <a:ext cx="866458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① </a:t>
            </a:r>
            <a:r>
              <a:rPr lang="ko-KR" altLang="en-US" sz="2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장입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온도     ② 균열 시간     ③ 연주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열연까지 소요일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836D9-DC48-B283-13FC-16128AA88C6D}"/>
              </a:ext>
            </a:extLst>
          </p:cNvPr>
          <p:cNvSpPr txBox="1"/>
          <p:nvPr/>
        </p:nvSpPr>
        <p:spPr>
          <a:xfrm>
            <a:off x="7646400" y="504036"/>
            <a:ext cx="12792126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4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불량 예측 모델 구축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FA3CD68-6632-F82F-90DC-E3286E787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2300" y="-609600"/>
            <a:ext cx="10655300" cy="42545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32B8CD0-AA73-359E-F528-6E7C2BD2A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01" y="1093528"/>
            <a:ext cx="18523565" cy="128725"/>
          </a:xfrm>
          <a:prstGeom prst="rect">
            <a:avLst/>
          </a:prstGeom>
        </p:spPr>
      </p:pic>
      <p:sp>
        <p:nvSpPr>
          <p:cNvPr id="10" name="Google Shape;228;p5">
            <a:extLst>
              <a:ext uri="{FF2B5EF4-FFF2-40B4-BE49-F238E27FC236}">
                <a16:creationId xmlns:a16="http://schemas.microsoft.com/office/drawing/2014/main" id="{9905C71C-40F2-5F93-AA34-46149418D378}"/>
              </a:ext>
            </a:extLst>
          </p:cNvPr>
          <p:cNvSpPr/>
          <p:nvPr/>
        </p:nvSpPr>
        <p:spPr>
          <a:xfrm>
            <a:off x="9083040" y="7888132"/>
            <a:ext cx="8664589" cy="1771695"/>
          </a:xfrm>
          <a:prstGeom prst="roundRect">
            <a:avLst>
              <a:gd name="adj" fmla="val 8449"/>
            </a:avLst>
          </a:prstGeom>
          <a:solidFill>
            <a:srgbClr val="DCE6F2"/>
          </a:solidFill>
          <a:ln>
            <a:noFill/>
          </a:ln>
          <a:effectLst>
            <a:outerShdw blurRad="127000" dist="63500" algn="l" rotWithShape="0">
              <a:srgbClr val="000000">
                <a:alpha val="40000"/>
              </a:srgbClr>
            </a:outerShdw>
            <a:softEdge rad="0"/>
          </a:effectLst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 defTabSz="1371600">
              <a:buClr>
                <a:srgbClr val="000000"/>
              </a:buClr>
              <a:defRPr/>
            </a:pPr>
            <a:endParaRPr sz="1650" kern="0" dirty="0">
              <a:solidFill>
                <a:srgbClr val="182240"/>
              </a:solidFill>
              <a:latin typeface="KoPubWorld돋움체 Medium"/>
              <a:ea typeface="KoPubWorld돋움체 Medium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EE112-ACAC-FB80-6355-5DE7190F2794}"/>
              </a:ext>
            </a:extLst>
          </p:cNvPr>
          <p:cNvSpPr txBox="1"/>
          <p:nvPr/>
        </p:nvSpPr>
        <p:spPr>
          <a:xfrm>
            <a:off x="9067800" y="8169634"/>
            <a:ext cx="8664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불량 예측 모델 구축을 통해</a:t>
            </a:r>
            <a:endParaRPr lang="en-US" altLang="ko-KR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</a:t>
            </a:r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형 결함’ 사전 방지 </a:t>
            </a:r>
            <a:endParaRPr lang="en-US" altLang="ko-KR" sz="3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B6A111D-8542-0D42-375E-61F3AE91A388}"/>
              </a:ext>
            </a:extLst>
          </p:cNvPr>
          <p:cNvSpPr txBox="1"/>
          <p:nvPr/>
        </p:nvSpPr>
        <p:spPr>
          <a:xfrm>
            <a:off x="7165488" y="3509575"/>
            <a:ext cx="1068945" cy="27859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%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9FEFF1-8314-EA49-03F6-D5A2A488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2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797B1-AF1E-34BE-5460-8A78D9313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176C72-DC37-55ED-ADC5-D1385BB055F4}"/>
              </a:ext>
            </a:extLst>
          </p:cNvPr>
          <p:cNvSpPr/>
          <p:nvPr/>
        </p:nvSpPr>
        <p:spPr>
          <a:xfrm>
            <a:off x="8739177" y="8391998"/>
            <a:ext cx="9162807" cy="157593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C5AD52-0F87-24C2-BD14-F0D64037ECA4}"/>
              </a:ext>
            </a:extLst>
          </p:cNvPr>
          <p:cNvSpPr/>
          <p:nvPr/>
        </p:nvSpPr>
        <p:spPr>
          <a:xfrm>
            <a:off x="152400" y="1333501"/>
            <a:ext cx="17907000" cy="110234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B01FC1C6-2426-30E0-8E73-ABF5E3586EE4}"/>
              </a:ext>
            </a:extLst>
          </p:cNvPr>
          <p:cNvGrpSpPr/>
          <p:nvPr/>
        </p:nvGrpSpPr>
        <p:grpSpPr>
          <a:xfrm>
            <a:off x="-2147483648" y="2147483647"/>
            <a:ext cx="2147483647" cy="2147483647"/>
            <a:chOff x="-2147483648" y="2147483647"/>
            <a:chExt cx="2147483647" cy="2147483647"/>
          </a:xfrm>
        </p:grpSpPr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E61983-71F3-848B-6D98-BDF0F7772EB5}"/>
              </a:ext>
            </a:extLst>
          </p:cNvPr>
          <p:cNvSpPr txBox="1"/>
          <p:nvPr/>
        </p:nvSpPr>
        <p:spPr>
          <a:xfrm>
            <a:off x="451405" y="1402202"/>
            <a:ext cx="17769448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6900" indent="-342900" defTabSz="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관리도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(Individual Chart)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：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연속형 공정 데이터의 안정성과 순간 이상 변동을 감시하는 데 사용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시간 흐름에 따라 변동하는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이상 징후 감시에 적합</a:t>
            </a:r>
            <a:endParaRPr lang="en-US" altLang="ko-KR" sz="2000" dirty="0">
              <a:ln>
                <a:solidFill>
                  <a:srgbClr val="5B9BD5">
                    <a:alpha val="0"/>
                  </a:srgb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06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 조건을 반영한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시뮬레이션을 통해 적정 범위 내 유지 관리 시 불량 저감 가능</a:t>
            </a:r>
            <a:endParaRPr lang="en-US" altLang="ko-KR" sz="2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8F4C2C-28E0-60FC-40E5-C64B5332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65" t="14372" r="13791" b="16997"/>
          <a:stretch>
            <a:fillRect/>
          </a:stretch>
        </p:blipFill>
        <p:spPr>
          <a:xfrm>
            <a:off x="9150027" y="4807597"/>
            <a:ext cx="7805119" cy="2998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65A8E8-3FB2-B67D-FA34-576F29D6C6F0}"/>
              </a:ext>
            </a:extLst>
          </p:cNvPr>
          <p:cNvSpPr txBox="1"/>
          <p:nvPr/>
        </p:nvSpPr>
        <p:spPr>
          <a:xfrm>
            <a:off x="10432194" y="4585340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As-Is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2000EE-1871-3A0C-0178-E20F837A81B6}"/>
              </a:ext>
            </a:extLst>
          </p:cNvPr>
          <p:cNvSpPr txBox="1"/>
          <p:nvPr/>
        </p:nvSpPr>
        <p:spPr>
          <a:xfrm>
            <a:off x="14064858" y="4600850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C76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To-Be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1D6D4F7-F1C4-3749-5406-F1E5EBC2D128}"/>
              </a:ext>
            </a:extLst>
          </p:cNvPr>
          <p:cNvSpPr/>
          <p:nvPr/>
        </p:nvSpPr>
        <p:spPr>
          <a:xfrm>
            <a:off x="10795877" y="4016916"/>
            <a:ext cx="4991100" cy="523220"/>
          </a:xfrm>
          <a:prstGeom prst="roundRect">
            <a:avLst>
              <a:gd name="adj" fmla="val 16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ysClr val="windowText" lastClr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600" dirty="0">
                <a:solidFill>
                  <a:sysClr val="windowText" lastClr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슬라브 </a:t>
            </a:r>
            <a:r>
              <a:rPr lang="ko-KR" altLang="en-US" sz="2600" dirty="0" err="1">
                <a:solidFill>
                  <a:sysClr val="windowText" lastClr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장입</a:t>
            </a:r>
            <a:r>
              <a:rPr lang="ko-KR" altLang="en-US" sz="2600" dirty="0">
                <a:solidFill>
                  <a:sysClr val="windowText" lastClr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온도 </a:t>
            </a:r>
            <a:r>
              <a:rPr lang="en-US" altLang="ko-KR" sz="2600" dirty="0">
                <a:solidFill>
                  <a:sysClr val="windowText" lastClr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 Chart&gt;</a:t>
            </a:r>
            <a:endParaRPr lang="ko-KR" altLang="en-US" sz="2600" dirty="0">
              <a:solidFill>
                <a:sysClr val="windowText" lastClr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A69F4-9BA9-FFF7-5189-6772B2CD1CA5}"/>
              </a:ext>
            </a:extLst>
          </p:cNvPr>
          <p:cNvSpPr txBox="1"/>
          <p:nvPr/>
        </p:nvSpPr>
        <p:spPr>
          <a:xfrm>
            <a:off x="9002100" y="3396466"/>
            <a:ext cx="4601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공정 설비 조건은 지속적인 모니터링 필수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94A45-0858-C5D1-D74C-37EF2BC93991}"/>
              </a:ext>
            </a:extLst>
          </p:cNvPr>
          <p:cNvSpPr txBox="1"/>
          <p:nvPr/>
        </p:nvSpPr>
        <p:spPr>
          <a:xfrm>
            <a:off x="8964214" y="2909840"/>
            <a:ext cx="4515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공정 모니터링 및 관리 계획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2090127-F8E2-AB6B-C18D-173E28C8A4BF}"/>
              </a:ext>
            </a:extLst>
          </p:cNvPr>
          <p:cNvSpPr/>
          <p:nvPr/>
        </p:nvSpPr>
        <p:spPr>
          <a:xfrm>
            <a:off x="8754418" y="2781300"/>
            <a:ext cx="9162807" cy="7186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E239E378-6954-23C3-EDEE-28FDF08FCB6A}"/>
              </a:ext>
            </a:extLst>
          </p:cNvPr>
          <p:cNvGraphicFramePr>
            <a:graphicFrameLocks noGrp="1"/>
          </p:cNvGraphicFramePr>
          <p:nvPr/>
        </p:nvGraphicFramePr>
        <p:xfrm>
          <a:off x="370403" y="4165147"/>
          <a:ext cx="7952680" cy="54290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248">
                  <a:extLst>
                    <a:ext uri="{9D8B030D-6E8A-4147-A177-3AD203B41FA5}">
                      <a16:colId xmlns:a16="http://schemas.microsoft.com/office/drawing/2014/main" val="1485843477"/>
                    </a:ext>
                  </a:extLst>
                </a:gridCol>
                <a:gridCol w="6379432">
                  <a:extLst>
                    <a:ext uri="{9D8B030D-6E8A-4147-A177-3AD203B41FA5}">
                      <a16:colId xmlns:a16="http://schemas.microsoft.com/office/drawing/2014/main" val="3310089470"/>
                    </a:ext>
                  </a:extLst>
                </a:gridCol>
              </a:tblGrid>
              <a:tr h="415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내용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392707"/>
                  </a:ext>
                </a:extLst>
              </a:tr>
              <a:tr h="9776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장입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온도 공정의 이상 변동 원인 제거 및 안정적 관리 체계 구축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불량 발생 감소 효과 사전 확인을 통한 유지 관리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064667"/>
                  </a:ext>
                </a:extLst>
              </a:tr>
              <a:tr h="22503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Pilot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적용 개요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적용 대상 공정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열연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공장 가열로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호기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적용 일정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  -  2025.11.13 ~ 2025.11.20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  - 2025.12.15 ~ 2025.12.22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검증 도구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  Mann-Whitney U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Test, 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관리도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013162"/>
                  </a:ext>
                </a:extLst>
              </a:tr>
              <a:tr h="17856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현업 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요청 사항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  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공장 대표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 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공정 개선안 적용 협조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공정 엔지니어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 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개선안으로 인한 공정 파라미터 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                         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조정 및 모니터링 협조 요청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시스템 파트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 11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월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월 개선안 적용 공정 데이터 수집 협조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71059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0F2DD000-CE33-DA46-0526-FBFB598AD4AA}"/>
              </a:ext>
            </a:extLst>
          </p:cNvPr>
          <p:cNvSpPr/>
          <p:nvPr/>
        </p:nvSpPr>
        <p:spPr>
          <a:xfrm>
            <a:off x="273882" y="2963049"/>
            <a:ext cx="124357" cy="77717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21E84A-16FF-4408-322D-A76EC6E77BA3}"/>
              </a:ext>
            </a:extLst>
          </p:cNvPr>
          <p:cNvSpPr txBox="1"/>
          <p:nvPr/>
        </p:nvSpPr>
        <p:spPr>
          <a:xfrm>
            <a:off x="398239" y="2929695"/>
            <a:ext cx="4515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Pilot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계획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D66864-65A4-505F-6189-94035300831D}"/>
              </a:ext>
            </a:extLst>
          </p:cNvPr>
          <p:cNvSpPr txBox="1"/>
          <p:nvPr/>
        </p:nvSpPr>
        <p:spPr>
          <a:xfrm>
            <a:off x="398239" y="3433060"/>
            <a:ext cx="79526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 조건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표준 작업 조건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(SOP)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표준화해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σ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 기반의 공정 관리 체계 확립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58C468D0-ACD9-D32A-BD79-16835D0A2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1" y="1093528"/>
            <a:ext cx="18523565" cy="1287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7FA42A-B9D2-0B03-C008-9B0662176120}"/>
              </a:ext>
            </a:extLst>
          </p:cNvPr>
          <p:cNvSpPr txBox="1"/>
          <p:nvPr/>
        </p:nvSpPr>
        <p:spPr>
          <a:xfrm>
            <a:off x="8723936" y="8456629"/>
            <a:ext cx="9132936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도출된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Vital Few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관리도로 현재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(As-Is)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변동 파악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개선을 통해 안정 공정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(To-Be)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으로의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유지 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3BF3BF-37EF-6647-26C5-A9C2B50CECEF}"/>
              </a:ext>
            </a:extLst>
          </p:cNvPr>
          <p:cNvSpPr/>
          <p:nvPr/>
        </p:nvSpPr>
        <p:spPr>
          <a:xfrm>
            <a:off x="8864893" y="2926455"/>
            <a:ext cx="124357" cy="77717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C58B4-5207-4D2E-6DF4-15BCBFA82AC2}"/>
              </a:ext>
            </a:extLst>
          </p:cNvPr>
          <p:cNvSpPr txBox="1"/>
          <p:nvPr/>
        </p:nvSpPr>
        <p:spPr>
          <a:xfrm>
            <a:off x="8813532" y="4785516"/>
            <a:ext cx="5450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450</a:t>
            </a:r>
          </a:p>
          <a:p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350</a:t>
            </a:r>
          </a:p>
          <a:p>
            <a:endParaRPr lang="en-US" altLang="ko-KR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250</a:t>
            </a:r>
          </a:p>
          <a:p>
            <a:endParaRPr lang="en-US" altLang="ko-KR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150</a:t>
            </a:r>
            <a:endParaRPr lang="ko-KR" altLang="en-US" sz="16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DE4DC-C55A-29BE-D049-EC9B6E878124}"/>
              </a:ext>
            </a:extLst>
          </p:cNvPr>
          <p:cNvSpPr txBox="1"/>
          <p:nvPr/>
        </p:nvSpPr>
        <p:spPr>
          <a:xfrm>
            <a:off x="16815128" y="5660525"/>
            <a:ext cx="1071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UCL=365.3</a:t>
            </a:r>
          </a:p>
          <a:p>
            <a:pPr algn="dist"/>
            <a:endParaRPr lang="en-US" altLang="ko-KR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dist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Mean=295.4</a:t>
            </a:r>
          </a:p>
          <a:p>
            <a:pPr algn="dist"/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dist"/>
            <a:r>
              <a:rPr lang="en-US" altLang="ko-KR" sz="1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LCL=225.5</a:t>
            </a:r>
            <a:endParaRPr lang="ko-KR" altLang="en-US" sz="1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E3247B-E311-7361-D610-781C29A836E8}"/>
              </a:ext>
            </a:extLst>
          </p:cNvPr>
          <p:cNvSpPr/>
          <p:nvPr/>
        </p:nvSpPr>
        <p:spPr>
          <a:xfrm>
            <a:off x="152400" y="2781300"/>
            <a:ext cx="8477661" cy="71866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CAFE4D-6627-2BF2-072F-6A6FC680E035}"/>
              </a:ext>
            </a:extLst>
          </p:cNvPr>
          <p:cNvSpPr txBox="1"/>
          <p:nvPr/>
        </p:nvSpPr>
        <p:spPr>
          <a:xfrm>
            <a:off x="9105714" y="7789679"/>
            <a:ext cx="804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0                                                                        100                                                                  200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21118F2-D757-717E-3F70-BA2B6DDBE9F5}"/>
              </a:ext>
            </a:extLst>
          </p:cNvPr>
          <p:cNvSpPr/>
          <p:nvPr/>
        </p:nvSpPr>
        <p:spPr>
          <a:xfrm>
            <a:off x="9524814" y="9241622"/>
            <a:ext cx="529919" cy="47051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B2955B0-C521-B817-2699-80CD1516A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2300" y="-609600"/>
            <a:ext cx="10655300" cy="425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D0EC4-469E-99A9-8C0B-4CC054DD2EC4}"/>
              </a:ext>
            </a:extLst>
          </p:cNvPr>
          <p:cNvSpPr txBox="1"/>
          <p:nvPr/>
        </p:nvSpPr>
        <p:spPr>
          <a:xfrm>
            <a:off x="7646400" y="536558"/>
            <a:ext cx="12792126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4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Process Control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31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EA95E-8408-F4EB-D1D5-767088F80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1019325" y="1896313"/>
            <a:ext cx="3409950" cy="34693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831D6E-5C8D-5900-77B8-622363FD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1395" y="-647700"/>
            <a:ext cx="10655300" cy="4254500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5C0D28B0-1B40-C166-881F-1771270F072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E9A5E03-16EA-F85B-A47C-97FB49351BD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358ADAEF-1019-A76F-9994-C0C25781AB4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990AB328-4A14-7B03-309B-2C7DA2BBB7E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sp>
        <p:nvSpPr>
          <p:cNvPr id="37" name="TextBox 10">
            <a:extLst>
              <a:ext uri="{FF2B5EF4-FFF2-40B4-BE49-F238E27FC236}">
                <a16:creationId xmlns:a16="http://schemas.microsoft.com/office/drawing/2014/main" id="{CF733C98-25DE-D9C6-1EF2-A0309290B32C}"/>
              </a:ext>
            </a:extLst>
          </p:cNvPr>
          <p:cNvSpPr txBox="1"/>
          <p:nvPr/>
        </p:nvSpPr>
        <p:spPr>
          <a:xfrm>
            <a:off x="228600" y="555934"/>
            <a:ext cx="99060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endParaRPr lang="en-US" sz="6000" dirty="0">
              <a:solidFill>
                <a:srgbClr val="68A1C3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코트라 볼드체" panose="02020603020101020101" pitchFamily="18" charset="-127"/>
            </a:endParaRPr>
          </a:p>
        </p:txBody>
      </p:sp>
      <p:graphicFrame>
        <p:nvGraphicFramePr>
          <p:cNvPr id="87" name="Chart 24">
            <a:extLst>
              <a:ext uri="{FF2B5EF4-FFF2-40B4-BE49-F238E27FC236}">
                <a16:creationId xmlns:a16="http://schemas.microsoft.com/office/drawing/2014/main" id="{2CB16856-98E4-49B9-B0C9-EDAD4FA495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064968"/>
              </p:ext>
            </p:extLst>
          </p:nvPr>
        </p:nvGraphicFramePr>
        <p:xfrm>
          <a:off x="396547" y="2493511"/>
          <a:ext cx="3995884" cy="3042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5" name="직사각형 94"/>
          <p:cNvSpPr/>
          <p:nvPr/>
        </p:nvSpPr>
        <p:spPr>
          <a:xfrm>
            <a:off x="5378847" y="1896313"/>
            <a:ext cx="3409950" cy="3469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4545986" y="3682671"/>
            <a:ext cx="735027" cy="316040"/>
          </a:xfrm>
          <a:prstGeom prst="rightArrow">
            <a:avLst/>
          </a:prstGeom>
          <a:solidFill>
            <a:srgbClr val="226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99" name="Picture 8">
            <a:extLst>
              <a:ext uri="{FF2B5EF4-FFF2-40B4-BE49-F238E27FC236}">
                <a16:creationId xmlns:a16="http://schemas.microsoft.com/office/drawing/2014/main" id="{A1538200-EFE5-CED7-D7B5-59D545419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24" y="1907629"/>
            <a:ext cx="3409952" cy="555515"/>
          </a:xfrm>
          <a:prstGeom prst="rect">
            <a:avLst/>
          </a:prstGeom>
        </p:spPr>
      </p:pic>
      <p:pic>
        <p:nvPicPr>
          <p:cNvPr id="100" name="Picture 8">
            <a:extLst>
              <a:ext uri="{FF2B5EF4-FFF2-40B4-BE49-F238E27FC236}">
                <a16:creationId xmlns:a16="http://schemas.microsoft.com/office/drawing/2014/main" id="{A1538200-EFE5-CED7-D7B5-59D545419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607" y="1907629"/>
            <a:ext cx="3405191" cy="529464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209801" y="1939269"/>
            <a:ext cx="125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2024</a:t>
            </a:r>
            <a:r>
              <a:rPr lang="ko-KR" altLang="en-US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endParaRPr lang="en-US" altLang="ko-KR" sz="24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378846" y="1939269"/>
            <a:ext cx="333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 조업 조건 적용</a:t>
            </a:r>
            <a:endParaRPr lang="en-US" altLang="ko-KR" sz="24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08" name="차트 107"/>
          <p:cNvGraphicFramePr/>
          <p:nvPr>
            <p:extLst>
              <p:ext uri="{D42A27DB-BD31-4B8C-83A1-F6EECF244321}">
                <p14:modId xmlns:p14="http://schemas.microsoft.com/office/powerpoint/2010/main" val="208529937"/>
              </p:ext>
            </p:extLst>
          </p:nvPr>
        </p:nvGraphicFramePr>
        <p:xfrm>
          <a:off x="922717" y="6133419"/>
          <a:ext cx="8005616" cy="3810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12" name="직선 화살표 연결선 111"/>
          <p:cNvCxnSpPr>
            <a:cxnSpLocks/>
          </p:cNvCxnSpPr>
          <p:nvPr/>
        </p:nvCxnSpPr>
        <p:spPr>
          <a:xfrm flipV="1">
            <a:off x="5378846" y="6726250"/>
            <a:ext cx="945754" cy="715596"/>
          </a:xfrm>
          <a:prstGeom prst="straightConnector1">
            <a:avLst/>
          </a:prstGeom>
          <a:ln w="8890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그룹 119"/>
          <p:cNvGrpSpPr/>
          <p:nvPr/>
        </p:nvGrpSpPr>
        <p:grpSpPr>
          <a:xfrm>
            <a:off x="1019324" y="5701009"/>
            <a:ext cx="7769474" cy="3797627"/>
            <a:chOff x="1019323" y="5933440"/>
            <a:chExt cx="7769474" cy="3452927"/>
          </a:xfrm>
        </p:grpSpPr>
        <p:pic>
          <p:nvPicPr>
            <p:cNvPr id="103" name="Picture 8">
              <a:extLst>
                <a:ext uri="{FF2B5EF4-FFF2-40B4-BE49-F238E27FC236}">
                  <a16:creationId xmlns:a16="http://schemas.microsoft.com/office/drawing/2014/main" id="{A1538200-EFE5-CED7-D7B5-59D545419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323" y="5946140"/>
              <a:ext cx="7769473" cy="529977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2964433" y="6004054"/>
              <a:ext cx="5172015" cy="419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불량률 변화에 따른 매출액 추이</a:t>
              </a:r>
              <a:endParaRPr lang="en-US" altLang="ko-KR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19324" y="5933440"/>
              <a:ext cx="7769473" cy="345292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123" name="Chart 24">
            <a:extLst>
              <a:ext uri="{FF2B5EF4-FFF2-40B4-BE49-F238E27FC236}">
                <a16:creationId xmlns:a16="http://schemas.microsoft.com/office/drawing/2014/main" id="{2CB16856-98E4-49B9-B0C9-EDAD4FA495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418261"/>
              </p:ext>
            </p:extLst>
          </p:nvPr>
        </p:nvGraphicFramePr>
        <p:xfrm>
          <a:off x="4676255" y="2445496"/>
          <a:ext cx="3995885" cy="3042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1" name="TextBox 130"/>
          <p:cNvSpPr txBox="1"/>
          <p:nvPr/>
        </p:nvSpPr>
        <p:spPr>
          <a:xfrm>
            <a:off x="1858400" y="3696961"/>
            <a:ext cx="203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불량률 </a:t>
            </a: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2.7%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096176" y="3716191"/>
            <a:ext cx="203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불량률 </a:t>
            </a:r>
            <a:r>
              <a:rPr lang="en-US" altLang="ko-KR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1.09%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9112690" y="1898890"/>
            <a:ext cx="8206730" cy="759974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48" name="Picture 8">
            <a:extLst>
              <a:ext uri="{FF2B5EF4-FFF2-40B4-BE49-F238E27FC236}">
                <a16:creationId xmlns:a16="http://schemas.microsoft.com/office/drawing/2014/main" id="{A1538200-EFE5-CED7-D7B5-59D545419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625" y="1888126"/>
            <a:ext cx="8195795" cy="555515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9208027" y="2445455"/>
            <a:ext cx="7929416" cy="679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 활동 기간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2025.10.13 – 2026.1.13 (3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개월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 방안 실행 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Vital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Few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초점을 맞춘 품질 개선 활동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매월 첫 주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Pilot Test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진행 →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지속적인 품질 관리 활동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sz="2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b="1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불량률 </a:t>
            </a:r>
            <a:r>
              <a:rPr lang="en-US" altLang="ko-KR" sz="2400" b="1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1.09% </a:t>
            </a:r>
            <a:r>
              <a:rPr lang="ko-KR" altLang="en-US" sz="2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달성</a:t>
            </a: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품질 개선 → 고객사의 긍정적인 반응 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sz="2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추가 물량 생산 계획 편성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불량률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(1.09%)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 목표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(Defect Zero)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미치지 못했으나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지속적인 불량률 개선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2026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년까지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 목표인 </a:t>
            </a:r>
            <a:r>
              <a:rPr lang="ko-KR" altLang="en-US" sz="24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불량률 </a:t>
            </a:r>
            <a:r>
              <a:rPr lang="en-US" altLang="ko-KR" sz="2400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Zero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개선활동 수행</a:t>
            </a:r>
            <a:endParaRPr lang="en-US" altLang="ko-KR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048353" y="6347825"/>
            <a:ext cx="141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단위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억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52" name="직선 화살표 연결선 151"/>
          <p:cNvCxnSpPr>
            <a:cxnSpLocks/>
          </p:cNvCxnSpPr>
          <p:nvPr/>
        </p:nvCxnSpPr>
        <p:spPr>
          <a:xfrm flipV="1">
            <a:off x="3124200" y="7505700"/>
            <a:ext cx="1066800" cy="287789"/>
          </a:xfrm>
          <a:prstGeom prst="straightConnector1">
            <a:avLst/>
          </a:prstGeom>
          <a:ln w="38100">
            <a:solidFill>
              <a:srgbClr val="FC52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676400" y="9069575"/>
            <a:ext cx="7683270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1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2024                               2025                              2026.E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2466484" y="1955926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 현황</a:t>
            </a:r>
            <a:endParaRPr lang="en-US" altLang="ko-KR" sz="24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57B9A3F-1FE4-B13D-A36A-236EE1146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101" y="1093528"/>
            <a:ext cx="18523565" cy="1287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D0340-5E57-0CB3-E7A0-56E506DB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A0B08-17FA-0BFD-1B7B-5E2B326581AF}"/>
              </a:ext>
            </a:extLst>
          </p:cNvPr>
          <p:cNvSpPr txBox="1"/>
          <p:nvPr/>
        </p:nvSpPr>
        <p:spPr>
          <a:xfrm>
            <a:off x="7646400" y="536558"/>
            <a:ext cx="12792126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4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</a:t>
            </a:r>
            <a:r>
              <a:rPr lang="ko-KR" altLang="en-US" sz="4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결과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90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78ABF-F419-AA5F-44AB-65491D9A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7E0621-C748-7CB8-FEB5-B8B5D6EF9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418" y="4628842"/>
            <a:ext cx="3810000" cy="2515829"/>
          </a:xfrm>
          <a:prstGeom prst="rect">
            <a:avLst/>
          </a:prstGeom>
        </p:spPr>
      </p:pic>
      <p:pic>
        <p:nvPicPr>
          <p:cNvPr id="5" name="그림 4" descr="포유류, 햄스터, 쥐, 설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011B76-1B05-36C9-8527-C87F788040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407" y="7391687"/>
            <a:ext cx="2658164" cy="2717753"/>
          </a:xfrm>
          <a:prstGeom prst="rect">
            <a:avLst/>
          </a:prstGeom>
        </p:spPr>
      </p:pic>
      <p:pic>
        <p:nvPicPr>
          <p:cNvPr id="1030" name="Picture 6" descr="산리오코리아 Sanrio Korea ::: character">
            <a:extLst>
              <a:ext uri="{FF2B5EF4-FFF2-40B4-BE49-F238E27FC236}">
                <a16:creationId xmlns:a16="http://schemas.microsoft.com/office/drawing/2014/main" id="{38D8DF35-E41F-D04C-65D9-D8CEB5C8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4857086"/>
            <a:ext cx="2696415" cy="226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8E1A2A64-3B8F-E2DE-7089-68C4E75F8D02}"/>
              </a:ext>
            </a:extLst>
          </p:cNvPr>
          <p:cNvSpPr/>
          <p:nvPr/>
        </p:nvSpPr>
        <p:spPr>
          <a:xfrm>
            <a:off x="8199120" y="1504871"/>
            <a:ext cx="6355080" cy="2782061"/>
          </a:xfrm>
          <a:prstGeom prst="wedgeRoundRectCallout">
            <a:avLst>
              <a:gd name="adj1" fmla="val 59811"/>
              <a:gd name="adj2" fmla="val -24171"/>
              <a:gd name="adj3" fmla="val 16667"/>
            </a:avLst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이번 프로젝트를 통해 기업의 실제 프로젝트 진행 방식을 경험해볼 수 있어서 매우 뜻깊었고</a:t>
            </a:r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명확한 방향성을 설정하는 것이 성과에 얼마나 큰 영향을 미치는지 </a:t>
            </a:r>
            <a:r>
              <a:rPr lang="ko-KR" altLang="en-US" sz="2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깨달았습니다</a:t>
            </a:r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아무것도 모르던 감자에서 지금 여기까지 성장할 수 있도록 지도해주신 교수님과</a:t>
            </a:r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하루종일</a:t>
            </a:r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붙어있어도 늘 새롭게 배울 점이 생기는 멋진 </a:t>
            </a:r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A3</a:t>
            </a:r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 팀원들에게 깊은 존경과 감사의 마음을 전하고 싶습니다</a:t>
            </a:r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7" name="그림 26" descr="텍스트, 만화 영화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B0C424-C65E-9583-20BE-9E57F825EB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01" y="1476149"/>
            <a:ext cx="3336212" cy="2718113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224C91E4-A4CB-EA7B-9827-483B299618A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F69188D-7B66-A448-E219-E4EE7388CE8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F0B146CB-F155-CC18-B49D-21357B4C50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0E6D5B85-E483-2992-1952-964D641A03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pic>
        <p:nvPicPr>
          <p:cNvPr id="39" name="Picture 3">
            <a:extLst>
              <a:ext uri="{FF2B5EF4-FFF2-40B4-BE49-F238E27FC236}">
                <a16:creationId xmlns:a16="http://schemas.microsoft.com/office/drawing/2014/main" id="{34564F92-54BE-A993-72C7-D0FC444AC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82702"/>
            <a:ext cx="18288000" cy="127088"/>
          </a:xfrm>
          <a:prstGeom prst="rect">
            <a:avLst/>
          </a:prstGeom>
        </p:spPr>
      </p:pic>
      <p:sp>
        <p:nvSpPr>
          <p:cNvPr id="37" name="TextBox 10">
            <a:extLst>
              <a:ext uri="{FF2B5EF4-FFF2-40B4-BE49-F238E27FC236}">
                <a16:creationId xmlns:a16="http://schemas.microsoft.com/office/drawing/2014/main" id="{6F31809B-3532-3AD3-CA6C-CD555C57B438}"/>
              </a:ext>
            </a:extLst>
          </p:cNvPr>
          <p:cNvSpPr txBox="1"/>
          <p:nvPr/>
        </p:nvSpPr>
        <p:spPr>
          <a:xfrm>
            <a:off x="228600" y="555934"/>
            <a:ext cx="99060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endParaRPr lang="en-US" sz="6000" dirty="0">
              <a:solidFill>
                <a:srgbClr val="68A1C3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코트라 볼드체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87CC37-219E-2573-3CF6-469F865E6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787" y="25171"/>
            <a:ext cx="7542260" cy="1249748"/>
          </a:xfrm>
          <a:prstGeom prst="rect">
            <a:avLst/>
          </a:prstGeom>
        </p:spPr>
      </p:pic>
      <p:pic>
        <p:nvPicPr>
          <p:cNvPr id="1026" name="Picture 2" descr="도라에몽 북마크">
            <a:extLst>
              <a:ext uri="{FF2B5EF4-FFF2-40B4-BE49-F238E27FC236}">
                <a16:creationId xmlns:a16="http://schemas.microsoft.com/office/drawing/2014/main" id="{8D687B38-608D-035B-C6A6-9B649535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2600">
                        <a14:foregroundMark x1="53000" y1="11000" x2="63000" y2="11400"/>
                        <a14:foregroundMark x1="89200" y1="39800" x2="91150" y2="46223"/>
                        <a14:backgroundMark x1="91400" y1="46200" x2="92400" y2="57000"/>
                        <a14:backgroundMark x1="92400" y1="57000" x2="91400" y2="61200"/>
                        <a14:backgroundMark x1="35000" y1="11800" x2="37800" y2="10800"/>
                        <a14:backgroundMark x1="36400" y1="12400" x2="38600" y2="11200"/>
                        <a14:backgroundMark x1="39400" y1="11000" x2="39400" y2="1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543" y="1733447"/>
            <a:ext cx="2299515" cy="241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클립아트, 만화 영화, 스케치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D3BD32-1443-EED2-7A04-DD5A8B0D2A3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6"/>
          <a:stretch>
            <a:fillRect/>
          </a:stretch>
        </p:blipFill>
        <p:spPr>
          <a:xfrm>
            <a:off x="7550329" y="42072"/>
            <a:ext cx="1342844" cy="1241769"/>
          </a:xfrm>
          <a:prstGeom prst="rect">
            <a:avLst/>
          </a:prstGeom>
        </p:spPr>
      </p:pic>
      <p:pic>
        <p:nvPicPr>
          <p:cNvPr id="8" name="그림 7" descr="그림, 만화 영화, 클립아트, 아동 미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891AFB-7CE0-9D98-1E83-DBB331745B8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795679"/>
            <a:ext cx="1524000" cy="2180279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E31E42E1-A281-1C61-2C26-8140D293F9C3}"/>
              </a:ext>
            </a:extLst>
          </p:cNvPr>
          <p:cNvSpPr/>
          <p:nvPr/>
        </p:nvSpPr>
        <p:spPr>
          <a:xfrm>
            <a:off x="2124962" y="1517195"/>
            <a:ext cx="5777345" cy="2782061"/>
          </a:xfrm>
          <a:prstGeom prst="wedgeRoundRectCallout">
            <a:avLst>
              <a:gd name="adj1" fmla="val -60248"/>
              <a:gd name="adj2" fmla="val 17350"/>
              <a:gd name="adj3" fmla="val 16667"/>
            </a:avLst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처음 접해보는 분야라 지식을 쌓는 과정이 어려웠지만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흥미롭게 배웠습니다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특히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이전에 잘 정제된 데이터와는 달리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현장의 데이터를 직접 정제하는 과정은 정말 좋은 경험이 되었습니다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b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또 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EDA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얼마나 중요하고 까다로운지를 느꼈습니다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b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데이터의 특성과 분석 목적에 따라 다양한 그래프로 시각화 해보면서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어떤 그래프를 어떻게 활용해야 하는지</a:t>
            </a:r>
            <a:b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많이 배울 수 있었습니다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그리고 팀 단위의 프로젝트에서 협업과 소통 능력이 얼마나 중요한지 깨닫는 소중한 기회였습니다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5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D78445EC-FA02-27F2-279E-E437EA9E65F7}"/>
              </a:ext>
            </a:extLst>
          </p:cNvPr>
          <p:cNvSpPr/>
          <p:nvPr/>
        </p:nvSpPr>
        <p:spPr>
          <a:xfrm>
            <a:off x="2134498" y="4495726"/>
            <a:ext cx="5777345" cy="2782061"/>
          </a:xfrm>
          <a:prstGeom prst="wedgeRoundRectCallout">
            <a:avLst>
              <a:gd name="adj1" fmla="val -60472"/>
              <a:gd name="adj2" fmla="val 7817"/>
              <a:gd name="adj3" fmla="val 16667"/>
            </a:avLst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이번 프로젝트를 통해 데이터 전처리의 중요성을 깊이 </a:t>
            </a:r>
            <a:r>
              <a:rPr lang="ko-KR" altLang="en-US" sz="2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깨달았습니다</a:t>
            </a:r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결과를 이해하기 쉽게 시각화하고 보고하는 전달 역량 또한 중요함을 배웠고</a:t>
            </a:r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 </a:t>
            </a:r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실제 기업 보고서 작성 방식을 접하는 유익한 기회가 되었습니다</a:t>
            </a:r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조원들과 함께해서 프로젝트를 성공적으로 마무리 할 수 있었던 것 같습니다</a:t>
            </a:r>
            <a:r>
              <a:rPr lang="en-US" altLang="ko-KR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 조원들 최고 </a:t>
            </a:r>
            <a:r>
              <a:rPr lang="ko-KR" altLang="en-US" sz="2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짱짱</a:t>
            </a:r>
            <a:r>
              <a:rPr lang="ko-KR" altLang="en-US" sz="2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♥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0A34D505-FEA9-A545-18BE-FD10228CD198}"/>
              </a:ext>
            </a:extLst>
          </p:cNvPr>
          <p:cNvSpPr/>
          <p:nvPr/>
        </p:nvSpPr>
        <p:spPr>
          <a:xfrm>
            <a:off x="2134498" y="7463445"/>
            <a:ext cx="5777345" cy="2645994"/>
          </a:xfrm>
          <a:prstGeom prst="wedgeRoundRectCallout">
            <a:avLst>
              <a:gd name="adj1" fmla="val -60535"/>
              <a:gd name="adj2" fmla="val 19000"/>
              <a:gd name="adj3" fmla="val 16667"/>
            </a:avLst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하루에 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 가량 앉아있는 행위부터 힘들었습니다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 조원들과 함께 ‘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공동된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목표’로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프로젝트를 진행하니 정말 재밌었습니다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예민해질 수밖에 없는 상황에서도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소통을 통해 서로를 이해하고 배려한 조원들에게 감사합니다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기업에서 진행하는 프로젝트의 표준을 배우는 것이 </a:t>
            </a:r>
            <a:r>
              <a:rPr lang="ko-KR" altLang="en-US" sz="15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의미있었지만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조원들과 협력하여 목표를 달성한 점이 저에게는 큰 의미를 가집니다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지난 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주간의 빅데이터 기간동안 많이 배웠습니다</a:t>
            </a:r>
            <a:r>
              <a:rPr lang="en-US" altLang="ko-KR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5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B7D5646E-305A-A357-E2FA-D6FF12DD2854}"/>
              </a:ext>
            </a:extLst>
          </p:cNvPr>
          <p:cNvSpPr/>
          <p:nvPr/>
        </p:nvSpPr>
        <p:spPr>
          <a:xfrm>
            <a:off x="8178338" y="4533362"/>
            <a:ext cx="6355080" cy="2782061"/>
          </a:xfrm>
          <a:prstGeom prst="wedgeRoundRectCallout">
            <a:avLst>
              <a:gd name="adj1" fmla="val 56259"/>
              <a:gd name="adj2" fmla="val 17847"/>
              <a:gd name="adj3" fmla="val 16667"/>
            </a:avLst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사실 입과 전부터 산업공학 </a:t>
            </a:r>
            <a:r>
              <a:rPr lang="ko-KR" altLang="en-US" sz="14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전공자답게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기여할 수 있을까 매일 걱정했습니다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지금도 여전히 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^^</a:t>
            </a:r>
            <a:r>
              <a:rPr lang="ko-KR" altLang="en-US" sz="14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ㅠ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).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다행히 데이터 분석 결과를 기반으로 인사이트를 도출하거나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이번 프로젝트처럼 품질과 가까운 분야에서는 작은 부분이라도 보탤 수 있어 다행이었습니다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그러나 </a:t>
            </a:r>
            <a:r>
              <a:rPr lang="ko-KR" altLang="en-US" sz="14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우리조원들이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가진 기량에 제가 더 많이 배웠습니다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외적으로도 조원 모두 인간적으로 멋있다는 생각이 들어 이번 프로젝트 과정까지 너무 감사하고 행복한 순간들이 많았습니다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사실 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잠 못 자서 진짜 너무 힘든데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r>
              <a:rPr lang="ko-KR" altLang="en-US" sz="14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우리조원들이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있어 끝까지 갈 수 있을 거 같습니다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우리가 가진 전공 지식과 기량이 모여 이런 결과물을 도출할 수 있다는 게 아름답다는 생각이 들기도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더 겸손하게 낮춰 배울 필요가 있다는 깨달음도 얻었습니다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algn="ctr"/>
            <a:br>
              <a: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남사스러워서 이만 줄입니다</a:t>
            </a:r>
            <a:r>
              <a: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그냥 </a:t>
            </a:r>
            <a:r>
              <a:rPr lang="ko-KR" altLang="en-US" sz="1400" b="1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우리조</a:t>
            </a:r>
            <a:r>
              <a:rPr lang="ko-KR" altLang="en-US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최고야</a:t>
            </a:r>
            <a:r>
              <a:rPr lang="en-US" altLang="ko-KR" sz="1400" b="1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!!!!!!!!!!!!!!!!!!!!!!!!!!!!!!!!!!!!!!!</a:t>
            </a:r>
            <a:endParaRPr lang="ko-KR" altLang="en-US" sz="1400" b="1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310600D7-FCFC-2E7D-2E22-79F3349CCA77}"/>
              </a:ext>
            </a:extLst>
          </p:cNvPr>
          <p:cNvSpPr/>
          <p:nvPr/>
        </p:nvSpPr>
        <p:spPr>
          <a:xfrm>
            <a:off x="8178338" y="7391099"/>
            <a:ext cx="6355080" cy="2782061"/>
          </a:xfrm>
          <a:prstGeom prst="wedgeRoundRectCallout">
            <a:avLst>
              <a:gd name="adj1" fmla="val 72864"/>
              <a:gd name="adj2" fmla="val -14522"/>
              <a:gd name="adj3" fmla="val 16667"/>
            </a:avLst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프로젝트가 끝났다고 생각하니 시원섭섭한 마음이 듭니다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밤새 조원들과 함께 의논하고 고민하며 토론했던 시간들이 떠오르고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 순간들이 저에게 큰 의미로 남았습니다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서로 다른 배경과 색깔을 가진 사람들이 한 팀이 되어 하나의 목표를 향해 나아간 경험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생소한 도메인 지식을 함께 탐구하며 배워 나간 과정은 값진 시간이었습니다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힘들 때마다 각자 맡은 역할을 묵묵히 해내는 조원들의 모습을 보며 많은 것을 배웠고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서로 밀고 끌어주며 건넸던 말과 행동들이 지금 가장 크게 떠오릅니다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이러한 과정을 겪으며 스스로도 많은 성장을 느낄 수 있었습니다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같은 데이터를 보고도 서로 다른 결론을 도출하는 모습을 보며 다양한 관점의 중요성을 </a:t>
            </a:r>
            <a:r>
              <a:rPr lang="ko-KR" altLang="en-US" sz="14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깨달았고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예전처럼 추상적으로만 접근하던 방식에서 벗어나 보다 논리적이고 구조적으로 사고할 수 있게 되었습니다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b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이번 프로젝트는 단순한 과제가 아니라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함께 성장하고 변화할 수 있었던 의미 있는 경험이었던 것 같습니다</a:t>
            </a:r>
            <a:r>
              <a:rPr lang="en-US" altLang="ko-KR" sz="1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35EC969-D0F7-7554-3BF0-8B927DE61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333" b="99000" l="10000" r="95000">
                        <a14:foregroundMark x1="30729" y1="98105" x2="32000" y2="98667"/>
                        <a14:foregroundMark x1="14667" y1="91000" x2="22408" y2="94424"/>
                        <a14:foregroundMark x1="32000" y1="98667" x2="32000" y2="99333"/>
                        <a14:foregroundMark x1="89667" y1="74667" x2="91333" y2="93333"/>
                        <a14:foregroundMark x1="91333" y1="93333" x2="88333" y2="99333"/>
                        <a14:foregroundMark x1="94667" y1="77667" x2="95000" y2="83333"/>
                        <a14:foregroundMark x1="46667" y1="12000" x2="52000" y2="10667"/>
                        <a14:foregroundMark x1="48000" y1="10667" x2="52000" y2="11667"/>
                        <a14:foregroundMark x1="46667" y1="10667" x2="50000" y2="14000"/>
                        <a14:foregroundMark x1="50667" y1="13000" x2="50000" y2="13000"/>
                        <a14:foregroundMark x1="50667" y1="8333" x2="45667" y2="5333"/>
                        <a14:foregroundMark x1="51667" y1="5333" x2="51667" y2="9667"/>
                        <a14:backgroundMark x1="21333" y1="95667" x2="29667" y2="9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425" y="-37304"/>
            <a:ext cx="1908690" cy="132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9B0DB-F818-20AA-AA57-372C7733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500000">
            <a:off x="-2514600" y="5981700"/>
            <a:ext cx="3441700" cy="344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100000">
            <a:off x="-2400300" y="5842000"/>
            <a:ext cx="3352800" cy="3352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1400" y="9079210"/>
            <a:ext cx="6769100" cy="4076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STS304 M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 결함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Vital Few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도출 및 최적화를 통한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Zero-Defect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11300" y="9112250"/>
            <a:ext cx="30353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청년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AI·Big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Data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아카데미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4500000">
            <a:off x="15913100" y="-1968500"/>
            <a:ext cx="4521200" cy="452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8100000">
            <a:off x="15684500" y="-2146300"/>
            <a:ext cx="4419600" cy="441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9486900"/>
            <a:ext cx="16459200" cy="254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8648D91-ED3A-74A8-9FE6-D4DE3C8152FD}"/>
              </a:ext>
            </a:extLst>
          </p:cNvPr>
          <p:cNvGrpSpPr/>
          <p:nvPr/>
        </p:nvGrpSpPr>
        <p:grpSpPr>
          <a:xfrm>
            <a:off x="9117959" y="2438400"/>
            <a:ext cx="4533900" cy="812800"/>
            <a:chOff x="9004300" y="2476500"/>
            <a:chExt cx="4533900" cy="8128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9620891" y="2832100"/>
              <a:ext cx="419100" cy="762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0210800" y="2552700"/>
              <a:ext cx="3327400" cy="698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추진</a:t>
              </a:r>
              <a:r>
                <a:rPr kumimoji="0" 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kumimoji="0" lang="ko-KR" alt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배경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004300" y="2476500"/>
              <a:ext cx="927100" cy="812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Bold"/>
                  <a:ea typeface="+mn-ea"/>
                  <a:cs typeface="+mn-cs"/>
                </a:rPr>
                <a:t>01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 r="27567" b="52466"/>
          <a:stretch>
            <a:fillRect/>
          </a:stretch>
        </p:blipFill>
        <p:spPr>
          <a:xfrm>
            <a:off x="-939800" y="2438400"/>
            <a:ext cx="8306730" cy="353153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1EDA3546-D495-785D-EF38-CC158E2E46A4}"/>
              </a:ext>
            </a:extLst>
          </p:cNvPr>
          <p:cNvGrpSpPr/>
          <p:nvPr/>
        </p:nvGrpSpPr>
        <p:grpSpPr>
          <a:xfrm>
            <a:off x="9467850" y="3327400"/>
            <a:ext cx="5715000" cy="825500"/>
            <a:chOff x="9410700" y="3365500"/>
            <a:chExt cx="5715000" cy="8255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0121900" y="3721100"/>
              <a:ext cx="419100" cy="762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0617200" y="3441700"/>
              <a:ext cx="4508500" cy="698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현상</a:t>
              </a:r>
              <a:r>
                <a:rPr kumimoji="0" 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kumimoji="0" lang="ko-KR" alt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및</a:t>
              </a:r>
              <a:r>
                <a:rPr kumimoji="0" 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kumimoji="0" lang="ko-KR" alt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개선기회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410700" y="3365500"/>
              <a:ext cx="927100" cy="825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Bold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89A3B32-826A-ADA3-68B0-53EB8A2FDA50}"/>
              </a:ext>
            </a:extLst>
          </p:cNvPr>
          <p:cNvGrpSpPr/>
          <p:nvPr/>
        </p:nvGrpSpPr>
        <p:grpSpPr>
          <a:xfrm>
            <a:off x="9817100" y="4241800"/>
            <a:ext cx="5715000" cy="825500"/>
            <a:chOff x="9817100" y="4279900"/>
            <a:chExt cx="5715000" cy="8255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0515600" y="4648200"/>
              <a:ext cx="419100" cy="762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1023600" y="4356100"/>
              <a:ext cx="4508500" cy="698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분석 계획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817100" y="4279900"/>
              <a:ext cx="927100" cy="825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Bold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844E5AF-1AAE-02A0-4CD0-BB9DAEB992D3}"/>
              </a:ext>
            </a:extLst>
          </p:cNvPr>
          <p:cNvGrpSpPr/>
          <p:nvPr/>
        </p:nvGrpSpPr>
        <p:grpSpPr>
          <a:xfrm>
            <a:off x="10210800" y="5156200"/>
            <a:ext cx="5715000" cy="825500"/>
            <a:chOff x="10210800" y="5194300"/>
            <a:chExt cx="5715000" cy="8255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0922000" y="5562600"/>
              <a:ext cx="419100" cy="76200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11417300" y="5270500"/>
              <a:ext cx="4508500" cy="698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분석 결과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210800" y="5194300"/>
              <a:ext cx="927100" cy="825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Bold"/>
                  <a:ea typeface="+mn-ea"/>
                  <a:cs typeface="+mn-cs"/>
                </a:rPr>
                <a:t>04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1CF7FC-40B6-EF41-DEAB-8D768BAF8FAC}"/>
              </a:ext>
            </a:extLst>
          </p:cNvPr>
          <p:cNvGrpSpPr/>
          <p:nvPr/>
        </p:nvGrpSpPr>
        <p:grpSpPr>
          <a:xfrm>
            <a:off x="10629900" y="6057900"/>
            <a:ext cx="5715000" cy="825500"/>
            <a:chOff x="10629900" y="6096000"/>
            <a:chExt cx="5715000" cy="82550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1341100" y="6464300"/>
              <a:ext cx="419100" cy="76200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11836400" y="6184900"/>
              <a:ext cx="4508500" cy="698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  <a:defRPr/>
              </a:pPr>
              <a:r>
                <a:rPr lang="ko-KR" altLang="en-US" sz="3900" dirty="0">
                  <a:solidFill>
                    <a:srgbClr val="EEEEE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개선안 및 적용 방안</a:t>
              </a:r>
              <a:endParaRPr lang="en-US" altLang="ko-KR" sz="3900" dirty="0">
                <a:solidFill>
                  <a:srgbClr val="EEEEE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629900" y="6096000"/>
              <a:ext cx="927100" cy="825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Bold"/>
                  <a:ea typeface="+mn-ea"/>
                  <a:cs typeface="+mn-cs"/>
                </a:rPr>
                <a:t>0</a:t>
              </a:r>
              <a:r>
                <a:rPr lang="en-US" sz="4600" dirty="0">
                  <a:solidFill>
                    <a:srgbClr val="FFFFFF"/>
                  </a:solidFill>
                  <a:latin typeface="Pretendard Bold"/>
                </a:rPr>
                <a:t>5</a:t>
              </a:r>
              <a:endPara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B06D43-2552-8F49-4A7A-10376B3E7B5D}"/>
              </a:ext>
            </a:extLst>
          </p:cNvPr>
          <p:cNvGrpSpPr/>
          <p:nvPr/>
        </p:nvGrpSpPr>
        <p:grpSpPr>
          <a:xfrm>
            <a:off x="11023600" y="6934200"/>
            <a:ext cx="5715000" cy="825500"/>
            <a:chOff x="10972800" y="6972300"/>
            <a:chExt cx="5715000" cy="825500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1671300" y="7340600"/>
              <a:ext cx="419100" cy="7620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12179300" y="7061200"/>
              <a:ext cx="4508500" cy="698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900" dirty="0">
                  <a:solidFill>
                    <a:srgbClr val="EEEEE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Learned</a:t>
              </a:r>
              <a:r>
                <a:rPr lang="ko-KR" altLang="en-US" sz="3900" dirty="0">
                  <a:solidFill>
                    <a:srgbClr val="EEEEE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3900" dirty="0">
                  <a:solidFill>
                    <a:srgbClr val="EEEEE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Lesson</a:t>
              </a:r>
              <a:endPara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972800" y="6972300"/>
              <a:ext cx="927100" cy="825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Bold"/>
                  <a:ea typeface="+mn-ea"/>
                  <a:cs typeface="+mn-cs"/>
                </a:rPr>
                <a:t>06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4EAEFB25-8334-CF11-359E-84F5E677F71E}"/>
              </a:ext>
            </a:extLst>
          </p:cNvPr>
          <p:cNvSpPr/>
          <p:nvPr/>
        </p:nvSpPr>
        <p:spPr>
          <a:xfrm>
            <a:off x="-1245989" y="386948"/>
            <a:ext cx="8755762" cy="875576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1F007C1-4696-3213-7635-1CF9DB38F17E}"/>
              </a:ext>
            </a:extLst>
          </p:cNvPr>
          <p:cNvGrpSpPr/>
          <p:nvPr/>
        </p:nvGrpSpPr>
        <p:grpSpPr>
          <a:xfrm>
            <a:off x="8743950" y="1549400"/>
            <a:ext cx="4533900" cy="812800"/>
            <a:chOff x="9004300" y="2476500"/>
            <a:chExt cx="4533900" cy="812800"/>
          </a:xfrm>
        </p:grpSpPr>
        <p:pic>
          <p:nvPicPr>
            <p:cNvPr id="31" name="Picture 11">
              <a:extLst>
                <a:ext uri="{FF2B5EF4-FFF2-40B4-BE49-F238E27FC236}">
                  <a16:creationId xmlns:a16="http://schemas.microsoft.com/office/drawing/2014/main" id="{37174F0F-F052-33FA-4F4B-B9CF33183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9715500" y="2832100"/>
              <a:ext cx="419100" cy="76200"/>
            </a:xfrm>
            <a:prstGeom prst="rect">
              <a:avLst/>
            </a:prstGeom>
          </p:spPr>
        </p:pic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E0F7415D-EE79-D33E-1D4B-6C2911FA13F7}"/>
                </a:ext>
              </a:extLst>
            </p:cNvPr>
            <p:cNvSpPr txBox="1"/>
            <p:nvPr/>
          </p:nvSpPr>
          <p:spPr>
            <a:xfrm>
              <a:off x="10210800" y="2552700"/>
              <a:ext cx="3327400" cy="698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EEEEEE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기업 소개</a:t>
              </a: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BC65157E-2B82-BF3E-0536-B7231D1AE1D8}"/>
                </a:ext>
              </a:extLst>
            </p:cNvPr>
            <p:cNvSpPr txBox="1"/>
            <p:nvPr/>
          </p:nvSpPr>
          <p:spPr>
            <a:xfrm>
              <a:off x="9004300" y="2476500"/>
              <a:ext cx="927100" cy="812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Bold"/>
                  <a:ea typeface="+mn-ea"/>
                  <a:cs typeface="+mn-cs"/>
                </a:rPr>
                <a:t>00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00AE8BE-C317-1BA7-E689-51C0B720C70C}"/>
              </a:ext>
            </a:extLst>
          </p:cNvPr>
          <p:cNvGrpSpPr/>
          <p:nvPr/>
        </p:nvGrpSpPr>
        <p:grpSpPr>
          <a:xfrm>
            <a:off x="11417300" y="7886700"/>
            <a:ext cx="5715000" cy="825500"/>
            <a:chOff x="10972800" y="6972300"/>
            <a:chExt cx="5715000" cy="825500"/>
          </a:xfrm>
        </p:grpSpPr>
        <p:pic>
          <p:nvPicPr>
            <p:cNvPr id="37" name="Picture 27">
              <a:extLst>
                <a:ext uri="{FF2B5EF4-FFF2-40B4-BE49-F238E27FC236}">
                  <a16:creationId xmlns:a16="http://schemas.microsoft.com/office/drawing/2014/main" id="{1B594DBF-FF25-8A0D-9371-D5FA6F441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1671300" y="7340600"/>
              <a:ext cx="419100" cy="76200"/>
            </a:xfrm>
            <a:prstGeom prst="rect">
              <a:avLst/>
            </a:prstGeom>
          </p:spPr>
        </p:pic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647BE1D7-BD35-BE53-DF35-56C986E30E5D}"/>
                </a:ext>
              </a:extLst>
            </p:cNvPr>
            <p:cNvSpPr txBox="1"/>
            <p:nvPr/>
          </p:nvSpPr>
          <p:spPr>
            <a:xfrm>
              <a:off x="12179300" y="7061200"/>
              <a:ext cx="4508500" cy="698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900" dirty="0">
                  <a:solidFill>
                    <a:srgbClr val="EEEEE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참조</a:t>
              </a:r>
              <a:endPara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8F1FFC59-5208-9C80-E3AE-318CB85BC522}"/>
                </a:ext>
              </a:extLst>
            </p:cNvPr>
            <p:cNvSpPr txBox="1"/>
            <p:nvPr/>
          </p:nvSpPr>
          <p:spPr>
            <a:xfrm>
              <a:off x="10972800" y="6972300"/>
              <a:ext cx="927100" cy="825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etendard Bold"/>
                  <a:ea typeface="+mn-ea"/>
                  <a:cs typeface="+mn-cs"/>
                </a:rPr>
                <a:t>07</a:t>
              </a:r>
            </a:p>
          </p:txBody>
        </p:sp>
      </p:grpSp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FB75186A-5C91-B4F1-4DC0-DA2F9763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D40DB-9949-D041-A778-9BB8949E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>
            <a:extLst>
              <a:ext uri="{FF2B5EF4-FFF2-40B4-BE49-F238E27FC236}">
                <a16:creationId xmlns:a16="http://schemas.microsoft.com/office/drawing/2014/main" id="{DF933A43-03EE-4290-CD71-60144E2F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156"/>
            <a:ext cx="18288000" cy="1270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5264F8-91B8-5872-5527-CBDAAE86FB72}"/>
              </a:ext>
            </a:extLst>
          </p:cNvPr>
          <p:cNvSpPr txBox="1"/>
          <p:nvPr/>
        </p:nvSpPr>
        <p:spPr>
          <a:xfrm>
            <a:off x="2133600" y="563880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44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참고 문헌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FC33E6C9-95B9-0BB3-684E-ECE93CACFBC1}"/>
              </a:ext>
            </a:extLst>
          </p:cNvPr>
          <p:cNvSpPr txBox="1"/>
          <p:nvPr/>
        </p:nvSpPr>
        <p:spPr>
          <a:xfrm>
            <a:off x="228600" y="600706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" name="Google Shape;228;p5">
            <a:extLst>
              <a:ext uri="{FF2B5EF4-FFF2-40B4-BE49-F238E27FC236}">
                <a16:creationId xmlns:a16="http://schemas.microsoft.com/office/drawing/2014/main" id="{CA130F4B-3AAF-2975-C1A4-1C1F0FE43783}"/>
              </a:ext>
            </a:extLst>
          </p:cNvPr>
          <p:cNvSpPr/>
          <p:nvPr/>
        </p:nvSpPr>
        <p:spPr>
          <a:xfrm>
            <a:off x="533400" y="1913459"/>
            <a:ext cx="17373599" cy="8101181"/>
          </a:xfrm>
          <a:prstGeom prst="roundRect">
            <a:avLst>
              <a:gd name="adj" fmla="val 8449"/>
            </a:avLst>
          </a:prstGeom>
          <a:solidFill>
            <a:srgbClr val="FDFDFD"/>
          </a:solidFill>
          <a:ln>
            <a:noFill/>
          </a:ln>
          <a:effectLst>
            <a:outerShdw blurRad="127000" dist="635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137138" tIns="68550" rIns="137138" bIns="685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600">
              <a:buClr>
                <a:srgbClr val="000000"/>
              </a:buClr>
              <a:defRPr/>
            </a:pPr>
            <a:endParaRPr sz="1650" kern="0" dirty="0">
              <a:solidFill>
                <a:srgbClr val="182240"/>
              </a:solidFill>
              <a:latin typeface="KoPubWorld돋움체 Medium"/>
              <a:ea typeface="KoPubWorld돋움체 Medium"/>
              <a:cs typeface="Arial"/>
              <a:sym typeface="Arial"/>
            </a:endParaRPr>
          </a:p>
        </p:txBody>
      </p:sp>
      <p:sp>
        <p:nvSpPr>
          <p:cNvPr id="3" name="TextBox 59">
            <a:extLst>
              <a:ext uri="{FF2B5EF4-FFF2-40B4-BE49-F238E27FC236}">
                <a16:creationId xmlns:a16="http://schemas.microsoft.com/office/drawing/2014/main" id="{C76568A4-4B0F-2F86-1074-FF3008D1450B}"/>
              </a:ext>
            </a:extLst>
          </p:cNvPr>
          <p:cNvSpPr txBox="1"/>
          <p:nvPr/>
        </p:nvSpPr>
        <p:spPr>
          <a:xfrm>
            <a:off x="1524000" y="2168530"/>
            <a:ext cx="15240000" cy="75177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한국철강협회 스테인리스스틸클럽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스테인리스스틸이란</a:t>
            </a:r>
            <a:r>
              <a:rPr lang="en-US" altLang="ko-KR" dirty="0">
                <a:latin typeface="+mn-ea"/>
              </a:rPr>
              <a:t>?. </a:t>
            </a:r>
            <a:r>
              <a:rPr lang="en-US" altLang="ko-KR" dirty="0">
                <a:solidFill>
                  <a:srgbClr val="0000FF"/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http://cs.stainlesssteel.or.kr/contents/sts_overview.</a:t>
            </a:r>
            <a:r>
              <a:rPr lang="en-US" altLang="ko-KR" dirty="0"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jsp</a:t>
            </a:r>
            <a:endParaRPr lang="en-US" altLang="ko-KR" dirty="0">
              <a:latin typeface="+mn-ea"/>
            </a:endParaRP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Steelmax</a:t>
            </a:r>
            <a:r>
              <a:rPr lang="en-US" altLang="ko-KR" dirty="0">
                <a:latin typeface="+mn-ea"/>
              </a:rPr>
              <a:t>. STS304, STS316 Similarity, Difference, KS Stainless Steel. </a:t>
            </a:r>
            <a:r>
              <a:rPr lang="en-US" altLang="ko-KR" dirty="0" err="1">
                <a:latin typeface="+mn-ea"/>
              </a:rPr>
              <a:t>Steelmax</a:t>
            </a:r>
            <a:r>
              <a:rPr lang="en-US" altLang="ko-KR" dirty="0">
                <a:latin typeface="+mn-ea"/>
              </a:rPr>
              <a:t>. </a:t>
            </a:r>
            <a:r>
              <a:rPr lang="en-US" altLang="ko-KR" dirty="0">
                <a:solidFill>
                  <a:srgbClr val="0000FF"/>
                </a:solidFill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https://steelmax.co.kr/2022/08/18/sts304-sts316-comparison-ks-stainles-steel</a:t>
            </a:r>
            <a:r>
              <a:rPr lang="en-US" altLang="ko-KR" dirty="0"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dirty="0">
              <a:latin typeface="+mn-ea"/>
            </a:endParaRP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DATA BRIDGE MARKET RESEARCH. (2023.07). </a:t>
            </a:r>
            <a:r>
              <a:rPr lang="ko-KR" altLang="en-US" dirty="0">
                <a:latin typeface="+mn-ea"/>
              </a:rPr>
              <a:t>글로벌 스테인리스 </a:t>
            </a:r>
            <a:r>
              <a:rPr lang="ko-KR" altLang="en-US" dirty="0" err="1">
                <a:latin typeface="+mn-ea"/>
              </a:rPr>
              <a:t>스틸</a:t>
            </a:r>
            <a:r>
              <a:rPr lang="ko-KR" altLang="en-US" dirty="0">
                <a:latin typeface="+mn-ea"/>
              </a:rPr>
              <a:t> 시장 규모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점유율 및 추세 분석 보고서</a:t>
            </a:r>
            <a:r>
              <a:rPr lang="en-US" altLang="ko-KR" dirty="0">
                <a:latin typeface="+mn-ea"/>
              </a:rPr>
              <a:t>. Varun Juyal. </a:t>
            </a: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latin typeface="+mn-ea"/>
              </a:rPr>
              <a:t>남기원</a:t>
            </a:r>
            <a:r>
              <a:rPr lang="en-US" altLang="ko-KR" dirty="0">
                <a:latin typeface="+mn-ea"/>
              </a:rPr>
              <a:t>, (2010.11.03.). </a:t>
            </a:r>
            <a:r>
              <a:rPr lang="ko-KR" altLang="en-US" dirty="0" err="1">
                <a:latin typeface="+mn-ea"/>
              </a:rPr>
              <a:t>선상흠</a:t>
            </a:r>
            <a:r>
              <a:rPr lang="ko-KR" altLang="en-US" dirty="0">
                <a:latin typeface="+mn-ea"/>
              </a:rPr>
              <a:t> 발생이 적은 </a:t>
            </a:r>
            <a:r>
              <a:rPr lang="ko-KR" altLang="en-US" dirty="0" err="1">
                <a:latin typeface="+mn-ea"/>
              </a:rPr>
              <a:t>오스테나이트계</a:t>
            </a:r>
            <a:r>
              <a:rPr lang="ko-KR" altLang="en-US" dirty="0">
                <a:latin typeface="+mn-ea"/>
              </a:rPr>
              <a:t> 스테인리스강의제조방법</a:t>
            </a:r>
            <a:r>
              <a:rPr lang="en-US" altLang="ko-KR" dirty="0">
                <a:latin typeface="+mn-ea"/>
              </a:rPr>
              <a:t>(10-0993266). </a:t>
            </a:r>
            <a:r>
              <a:rPr lang="ko-KR" altLang="en-US" dirty="0">
                <a:latin typeface="+mn-ea"/>
              </a:rPr>
              <a:t>주식회사 포스코</a:t>
            </a:r>
            <a:endParaRPr lang="en-US" altLang="ko-KR" dirty="0">
              <a:latin typeface="+mn-ea"/>
            </a:endParaRP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 포스코</a:t>
            </a:r>
            <a:r>
              <a:rPr lang="en-US" altLang="ko-KR" dirty="0">
                <a:latin typeface="+mn-ea"/>
              </a:rPr>
              <a:t>, (20213.02.05). </a:t>
            </a:r>
            <a:r>
              <a:rPr lang="ko-KR" altLang="en-US" dirty="0">
                <a:latin typeface="+mn-ea"/>
              </a:rPr>
              <a:t>스테인리스강의 표면 결함 제어방법 및 이를 이용하여 제조된 </a:t>
            </a:r>
            <a:r>
              <a:rPr lang="ko-KR" altLang="en-US" dirty="0" err="1">
                <a:latin typeface="+mn-ea"/>
              </a:rPr>
              <a:t>스테인리스강</a:t>
            </a:r>
            <a:r>
              <a:rPr lang="en-US" altLang="ko-KR" dirty="0">
                <a:latin typeface="+mn-ea"/>
              </a:rPr>
              <a:t>(10-1230216). </a:t>
            </a:r>
            <a:r>
              <a:rPr lang="ko-KR" altLang="en-US" dirty="0">
                <a:latin typeface="+mn-ea"/>
              </a:rPr>
              <a:t>주식회사 포스코</a:t>
            </a:r>
            <a:endParaRPr lang="en-US" altLang="ko-KR" dirty="0">
              <a:latin typeface="+mn-ea"/>
            </a:endParaRP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정대한 외</a:t>
            </a:r>
            <a:r>
              <a:rPr lang="en-US" altLang="ko-KR" dirty="0">
                <a:latin typeface="+mn-ea"/>
              </a:rPr>
              <a:t>, (2017). STS304</a:t>
            </a:r>
            <a:r>
              <a:rPr lang="ko-KR" altLang="en-US" dirty="0">
                <a:latin typeface="+mn-ea"/>
              </a:rPr>
              <a:t>의 후열처리에 따른 </a:t>
            </a:r>
            <a:r>
              <a:rPr lang="ko-KR" altLang="en-US" dirty="0" err="1">
                <a:latin typeface="+mn-ea"/>
              </a:rPr>
              <a:t>용접부</a:t>
            </a:r>
            <a:r>
              <a:rPr lang="ko-KR" altLang="en-US" dirty="0">
                <a:latin typeface="+mn-ea"/>
              </a:rPr>
              <a:t> 미세조직과 기계적 특성 평가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대한금속</a:t>
            </a:r>
            <a:r>
              <a:rPr lang="en-US" altLang="ko-KR" dirty="0">
                <a:latin typeface="+mn-ea"/>
              </a:rPr>
              <a:t>·</a:t>
            </a:r>
            <a:r>
              <a:rPr lang="ko-KR" altLang="en-US" dirty="0">
                <a:latin typeface="+mn-ea"/>
              </a:rPr>
              <a:t>재료학회</a:t>
            </a:r>
            <a:endParaRPr lang="en-US" altLang="ko-KR" dirty="0">
              <a:latin typeface="+mn-ea"/>
            </a:endParaRP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포스코</a:t>
            </a:r>
            <a:r>
              <a:rPr lang="en-US" altLang="ko-KR" dirty="0">
                <a:latin typeface="+mn-ea"/>
              </a:rPr>
              <a:t>, (2022). 2022</a:t>
            </a:r>
            <a:r>
              <a:rPr lang="ko-KR" altLang="en-US" dirty="0">
                <a:latin typeface="+mn-ea"/>
              </a:rPr>
              <a:t>년 버전 스테인리스 카탈로그</a:t>
            </a:r>
            <a:r>
              <a:rPr lang="en-US" altLang="ko-KR" dirty="0">
                <a:latin typeface="+mn-ea"/>
              </a:rPr>
              <a:t>_</a:t>
            </a:r>
            <a:r>
              <a:rPr lang="ko-KR" altLang="en-US" dirty="0">
                <a:latin typeface="+mn-ea"/>
              </a:rPr>
              <a:t>국문</a:t>
            </a:r>
            <a:r>
              <a:rPr lang="en-US" altLang="ko-KR" dirty="0">
                <a:latin typeface="+mn-ea"/>
              </a:rPr>
              <a:t>_Rev.1. </a:t>
            </a:r>
            <a:r>
              <a:rPr lang="ko-KR" altLang="en-US" dirty="0" err="1">
                <a:latin typeface="+mn-ea"/>
              </a:rPr>
              <a:t>포스코</a:t>
            </a:r>
            <a:r>
              <a:rPr lang="en-US" altLang="ko-KR" dirty="0">
                <a:latin typeface="+mn-ea"/>
              </a:rPr>
              <a:t>. </a:t>
            </a: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atin typeface="+mn-ea"/>
              </a:rPr>
              <a:t>SteelDaily</a:t>
            </a:r>
            <a:r>
              <a:rPr lang="en-US" altLang="ko-KR" dirty="0">
                <a:latin typeface="+mn-ea"/>
              </a:rPr>
              <a:t>, (2022.12.29.). “</a:t>
            </a:r>
            <a:r>
              <a:rPr lang="ko-KR" altLang="en-US" dirty="0" err="1">
                <a:latin typeface="+mn-ea"/>
              </a:rPr>
              <a:t>포스코</a:t>
            </a:r>
            <a:r>
              <a:rPr lang="ko-KR" altLang="en-US" dirty="0">
                <a:latin typeface="+mn-ea"/>
              </a:rPr>
              <a:t> 광양제철소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열연공장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생산성 신기록 달성 </a:t>
            </a:r>
            <a:r>
              <a:rPr lang="en-US" altLang="ko-KR" dirty="0">
                <a:latin typeface="+mn-ea"/>
              </a:rPr>
              <a:t>... 4</a:t>
            </a:r>
            <a:r>
              <a:rPr lang="ko-KR" altLang="en-US" dirty="0">
                <a:latin typeface="+mn-ea"/>
              </a:rPr>
              <a:t>개월 연속 압연피치 단축 성공”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https://www.steeldaily.co.kr/news/articleView.html?idxno=171511</a:t>
            </a:r>
            <a:r>
              <a:rPr lang="en-US" altLang="ko-KR" dirty="0">
                <a:latin typeface="+mn-ea"/>
              </a:rPr>
              <a:t>. 2025.11.12.</a:t>
            </a: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 이성윤</a:t>
            </a:r>
            <a:r>
              <a:rPr lang="en-US" altLang="ko-KR" dirty="0">
                <a:latin typeface="+mn-ea"/>
              </a:rPr>
              <a:t>, (2002). [</a:t>
            </a:r>
            <a:r>
              <a:rPr lang="ko-KR" altLang="en-US" dirty="0">
                <a:latin typeface="+mn-ea"/>
              </a:rPr>
              <a:t>학위논문</a:t>
            </a:r>
            <a:r>
              <a:rPr lang="en-US" altLang="ko-KR" dirty="0">
                <a:latin typeface="+mn-ea"/>
              </a:rPr>
              <a:t>] </a:t>
            </a:r>
            <a:r>
              <a:rPr lang="ko-KR" altLang="en-US" dirty="0">
                <a:latin typeface="+mn-ea"/>
              </a:rPr>
              <a:t>연주공정에서 </a:t>
            </a:r>
            <a:r>
              <a:rPr lang="ko-KR" altLang="en-US" dirty="0" err="1">
                <a:latin typeface="+mn-ea"/>
              </a:rPr>
              <a:t>주편의</a:t>
            </a:r>
            <a:r>
              <a:rPr lang="ko-KR" altLang="en-US" dirty="0">
                <a:latin typeface="+mn-ea"/>
              </a:rPr>
              <a:t> 변형을 고려한 </a:t>
            </a:r>
            <a:r>
              <a:rPr lang="ko-KR" altLang="en-US" dirty="0" err="1">
                <a:latin typeface="+mn-ea"/>
              </a:rPr>
              <a:t>중심편석</a:t>
            </a:r>
            <a:r>
              <a:rPr lang="ko-KR" altLang="en-US" dirty="0">
                <a:latin typeface="+mn-ea"/>
              </a:rPr>
              <a:t> 예측모델 개발</a:t>
            </a:r>
            <a:r>
              <a:rPr lang="en-US" altLang="ko-KR" dirty="0">
                <a:latin typeface="+mn-ea"/>
              </a:rPr>
              <a:t>. SCIENCE ON</a:t>
            </a: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Xinglong Feng, (2021). X-SDD: A New Benchmark for Hot Rolled Steel Strip Surface Defects Detection. MDPI</a:t>
            </a: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Zhang </a:t>
            </a:r>
            <a:r>
              <a:rPr lang="en-US" altLang="ko-KR" dirty="0" err="1">
                <a:latin typeface="+mn-ea"/>
              </a:rPr>
              <a:t>Jianbin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외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「</a:t>
            </a:r>
            <a:r>
              <a:rPr lang="en-US" altLang="ko-KR" dirty="0">
                <a:latin typeface="+mn-ea"/>
              </a:rPr>
              <a:t>Effect of Heat Treatment on Delta-ferrite and Impact Toughness of P91 steel</a:t>
            </a:r>
            <a:r>
              <a:rPr lang="ko-KR" altLang="en-US" dirty="0">
                <a:latin typeface="+mn-ea"/>
              </a:rPr>
              <a:t>」</a:t>
            </a:r>
            <a:r>
              <a:rPr lang="en-US" altLang="ko-KR" dirty="0">
                <a:latin typeface="+mn-ea"/>
              </a:rPr>
              <a:t>. Material Reports.</a:t>
            </a: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+mn-ea"/>
              </a:rPr>
              <a:t>K. </a:t>
            </a:r>
            <a:r>
              <a:rPr lang="en-US" altLang="ko-KR" dirty="0" err="1">
                <a:latin typeface="+mn-ea"/>
              </a:rPr>
              <a:t>Sasai</a:t>
            </a:r>
            <a:r>
              <a:rPr lang="en-US" altLang="ko-KR" dirty="0">
                <a:latin typeface="+mn-ea"/>
              </a:rPr>
              <a:t> et al. ISIJ International, 2018 </a:t>
            </a:r>
            <a:r>
              <a:rPr lang="ko-KR" altLang="en-US" dirty="0" err="1">
                <a:latin typeface="+mn-ea"/>
              </a:rPr>
              <a:t>포스코모빌리티</a:t>
            </a:r>
            <a:r>
              <a:rPr lang="en-US" altLang="ko-KR" dirty="0">
                <a:latin typeface="+mn-ea"/>
              </a:rPr>
              <a:t>. STS </a:t>
            </a:r>
            <a:r>
              <a:rPr lang="ko-KR" altLang="en-US" dirty="0">
                <a:latin typeface="+mn-ea"/>
              </a:rPr>
              <a:t>냉연 생산강종</a:t>
            </a:r>
            <a:r>
              <a:rPr lang="en-US" altLang="ko-KR" dirty="0">
                <a:latin typeface="+mn-ea"/>
              </a:rPr>
              <a:t>. </a:t>
            </a:r>
            <a:r>
              <a:rPr lang="en-US" altLang="ko-KR" dirty="0">
                <a:solidFill>
                  <a:srgbClr val="0000FF"/>
                </a:solidFill>
                <a:latin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https://www.poscomobility.com/resources/file/download.</a:t>
            </a:r>
            <a:r>
              <a:rPr lang="en-US" altLang="ko-KR" dirty="0">
                <a:latin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endParaRPr lang="en-US" altLang="ko-KR" dirty="0">
              <a:latin typeface="+mn-ea"/>
            </a:endParaRP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포스코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오스테나이트계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스테인리스강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연주주편의</a:t>
            </a:r>
            <a:r>
              <a:rPr lang="ko-KR" altLang="en-US" dirty="0">
                <a:latin typeface="+mn-ea"/>
              </a:rPr>
              <a:t> 제조방법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대한민국 특허 제</a:t>
            </a:r>
            <a:r>
              <a:rPr lang="en-US" altLang="ko-KR" dirty="0">
                <a:latin typeface="+mn-ea"/>
              </a:rPr>
              <a:t>10-0986908</a:t>
            </a:r>
            <a:r>
              <a:rPr lang="ko-KR" altLang="en-US" dirty="0">
                <a:latin typeface="+mn-ea"/>
              </a:rPr>
              <a:t>호</a:t>
            </a:r>
            <a:r>
              <a:rPr lang="en-US" altLang="ko-KR" dirty="0">
                <a:latin typeface="+mn-ea"/>
              </a:rPr>
              <a:t>, 2010.</a:t>
            </a: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 포스코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고강도 </a:t>
            </a:r>
            <a:r>
              <a:rPr lang="ko-KR" altLang="en-US" dirty="0" err="1">
                <a:latin typeface="+mn-ea"/>
              </a:rPr>
              <a:t>오스테나이트계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스테인리스강</a:t>
            </a:r>
            <a:r>
              <a:rPr lang="ko-KR" altLang="en-US" dirty="0">
                <a:latin typeface="+mn-ea"/>
              </a:rPr>
              <a:t> 및 그 제조방법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대한민국 공개특허 제</a:t>
            </a:r>
            <a:r>
              <a:rPr lang="en-US" altLang="ko-KR" dirty="0">
                <a:latin typeface="+mn-ea"/>
              </a:rPr>
              <a:t>10-2024-0087433</a:t>
            </a:r>
            <a:r>
              <a:rPr lang="ko-KR" altLang="en-US" dirty="0">
                <a:latin typeface="+mn-ea"/>
              </a:rPr>
              <a:t>호</a:t>
            </a:r>
            <a:r>
              <a:rPr lang="en-US" altLang="ko-KR" dirty="0">
                <a:latin typeface="+mn-ea"/>
              </a:rPr>
              <a:t>, 2024.</a:t>
            </a: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포스코</a:t>
            </a:r>
            <a:r>
              <a:rPr lang="en-US" altLang="ko-KR" dirty="0">
                <a:latin typeface="+mn-ea"/>
              </a:rPr>
              <a:t>·RIST, </a:t>
            </a:r>
            <a:r>
              <a:rPr lang="ko-KR" altLang="en-US" dirty="0">
                <a:latin typeface="+mn-ea"/>
              </a:rPr>
              <a:t>혼합가스의 발열량 변동 감소를 위한 제철 부생가스의 혼합방법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대한민국 특허 제</a:t>
            </a:r>
            <a:r>
              <a:rPr lang="en-US" altLang="ko-KR" dirty="0">
                <a:latin typeface="+mn-ea"/>
              </a:rPr>
              <a:t>10-0703557</a:t>
            </a:r>
            <a:r>
              <a:rPr lang="ko-KR" altLang="en-US" dirty="0">
                <a:latin typeface="+mn-ea"/>
              </a:rPr>
              <a:t>호</a:t>
            </a:r>
            <a:r>
              <a:rPr lang="en-US" altLang="ko-KR" dirty="0">
                <a:latin typeface="+mn-ea"/>
              </a:rPr>
              <a:t>, 2007.</a:t>
            </a:r>
          </a:p>
          <a:p>
            <a:pPr marL="285750" indent="-285750" defTabSz="6858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+mn-ea"/>
              </a:rPr>
              <a:t>포스코</a:t>
            </a:r>
            <a:r>
              <a:rPr lang="en-US" altLang="ko-KR" dirty="0">
                <a:latin typeface="+mn-ea"/>
              </a:rPr>
              <a:t>, (2025). 2025 – 2Q – </a:t>
            </a:r>
            <a:r>
              <a:rPr lang="ko-KR" altLang="en-US" dirty="0">
                <a:latin typeface="+mn-ea"/>
              </a:rPr>
              <a:t>반기보고서</a:t>
            </a:r>
            <a:r>
              <a:rPr lang="en-US" altLang="ko-KR" dirty="0">
                <a:latin typeface="+mn-ea"/>
              </a:rPr>
              <a:t>. </a:t>
            </a:r>
            <a:r>
              <a:rPr lang="en-US" altLang="ko-KR" dirty="0">
                <a:latin typeface="+mn-e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https://dart.fss.or.kr/dsaf001/main.do?rcpNo=20250814002762</a:t>
            </a:r>
            <a:endParaRPr lang="en-US" altLang="ko-KR" dirty="0">
              <a:ln>
                <a:solidFill>
                  <a:srgbClr val="5B9BD5">
                    <a:alpha val="0"/>
                  </a:srgbClr>
                </a:solidFill>
              </a:ln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17D3B56-77F7-A055-C736-8815070E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3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ding">
            <a:hlinkClick r:id="" action="ppaction://media"/>
            <a:extLst>
              <a:ext uri="{FF2B5EF4-FFF2-40B4-BE49-F238E27FC236}">
                <a16:creationId xmlns:a16="http://schemas.microsoft.com/office/drawing/2014/main" id="{4683164F-01E5-AA4D-06A3-E9D38DCCCC8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09.95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80248" y="0"/>
            <a:ext cx="21848496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5CE93-9787-3915-0CF4-3E90861C8C00}"/>
              </a:ext>
            </a:extLst>
          </p:cNvPr>
          <p:cNvSpPr txBox="1"/>
          <p:nvPr/>
        </p:nvSpPr>
        <p:spPr>
          <a:xfrm>
            <a:off x="6553199" y="4610100"/>
            <a:ext cx="5304043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8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80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80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39120-B2E8-8038-F55E-78BD4D31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7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16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순서도: 대체 처리 60">
            <a:extLst>
              <a:ext uri="{FF2B5EF4-FFF2-40B4-BE49-F238E27FC236}">
                <a16:creationId xmlns:a16="http://schemas.microsoft.com/office/drawing/2014/main" id="{CE4FF283-6E4B-5BE0-D13A-8983DFF2FCC6}"/>
              </a:ext>
            </a:extLst>
          </p:cNvPr>
          <p:cNvSpPr/>
          <p:nvPr/>
        </p:nvSpPr>
        <p:spPr>
          <a:xfrm>
            <a:off x="2363778" y="1790700"/>
            <a:ext cx="2844800" cy="879013"/>
          </a:xfrm>
          <a:prstGeom prst="flowChartAlternateProcess">
            <a:avLst/>
          </a:prstGeom>
          <a:solidFill>
            <a:srgbClr val="A2C5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순서도: 대체 처리 59">
            <a:extLst>
              <a:ext uri="{FF2B5EF4-FFF2-40B4-BE49-F238E27FC236}">
                <a16:creationId xmlns:a16="http://schemas.microsoft.com/office/drawing/2014/main" id="{613FF832-9B9C-EA0D-6538-6B8642D997CA}"/>
              </a:ext>
            </a:extLst>
          </p:cNvPr>
          <p:cNvSpPr/>
          <p:nvPr/>
        </p:nvSpPr>
        <p:spPr>
          <a:xfrm>
            <a:off x="9498022" y="1866900"/>
            <a:ext cx="2844800" cy="879013"/>
          </a:xfrm>
          <a:prstGeom prst="flowChartAlternateProcess">
            <a:avLst/>
          </a:prstGeom>
          <a:solidFill>
            <a:srgbClr val="A2C5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A3B4C90C-7436-280D-9DCA-4582D6F8E4CD}"/>
              </a:ext>
            </a:extLst>
          </p:cNvPr>
          <p:cNvSpPr/>
          <p:nvPr/>
        </p:nvSpPr>
        <p:spPr>
          <a:xfrm>
            <a:off x="6261100" y="9029700"/>
            <a:ext cx="2844800" cy="879013"/>
          </a:xfrm>
          <a:prstGeom prst="flowChartAlternateProcess">
            <a:avLst/>
          </a:prstGeom>
          <a:solidFill>
            <a:srgbClr val="A2C5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8D9797F4-4852-C642-4C4A-F6EBA47342E1}"/>
              </a:ext>
            </a:extLst>
          </p:cNvPr>
          <p:cNvSpPr/>
          <p:nvPr/>
        </p:nvSpPr>
        <p:spPr>
          <a:xfrm rot="5400000">
            <a:off x="15188514" y="4867861"/>
            <a:ext cx="3479798" cy="1973679"/>
          </a:xfrm>
          <a:prstGeom prst="triangle">
            <a:avLst/>
          </a:prstGeom>
          <a:solidFill>
            <a:srgbClr val="1B3F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5816600"/>
            <a:ext cx="14719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240000" y="4991100"/>
            <a:ext cx="2654300" cy="1206500"/>
          </a:xfrm>
          <a:prstGeom prst="rect">
            <a:avLst/>
          </a:prstGeom>
          <a:effectLst>
            <a:outerShdw dist="21394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</a:t>
            </a:r>
            <a:r>
              <a:rPr lang="ko-KR" sz="3200" b="0" i="0" u="none" strike="noStrike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형</a:t>
            </a:r>
            <a:endParaRPr lang="en-US" altLang="ko-KR" sz="3200" dirty="0">
              <a:solidFill>
                <a:srgbClr val="FFFFF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sz="3200" b="0" i="0" u="none" strike="noStrike" dirty="0" err="1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결함률</a:t>
            </a:r>
            <a:endParaRPr lang="en-US" altLang="ko-KR" sz="3200" dirty="0">
              <a:solidFill>
                <a:srgbClr val="FFFFF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sz="3200" b="0" i="0" u="none" strike="noStrike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증가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80000">
            <a:off x="2781300" y="4203700"/>
            <a:ext cx="35433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40000">
            <a:off x="9956800" y="4229100"/>
            <a:ext cx="34925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40000" y="1917700"/>
            <a:ext cx="2413000" cy="647700"/>
          </a:xfrm>
          <a:prstGeom prst="rect">
            <a:avLst/>
          </a:prstGeom>
          <a:effectLst>
            <a:outerShdw dist="23221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700" b="0" i="0" u="none" strike="noStrike" dirty="0">
                <a:solidFill>
                  <a:srgbClr val="FFFFFF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Material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840000">
            <a:off x="6718300" y="7429500"/>
            <a:ext cx="36068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527800" y="9144000"/>
            <a:ext cx="2413000" cy="647700"/>
          </a:xfrm>
          <a:prstGeom prst="rect">
            <a:avLst/>
          </a:prstGeom>
          <a:effectLst>
            <a:outerShdw dist="23221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700" b="0" i="0" u="none" strike="noStrike" dirty="0">
                <a:solidFill>
                  <a:srgbClr val="FFFFFF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Machine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61100" y="4267200"/>
            <a:ext cx="1473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소둔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2870200"/>
            <a:ext cx="21082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480000">
            <a:off x="2146300" y="3022600"/>
            <a:ext cx="3683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232400" y="4813300"/>
            <a:ext cx="24765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Grain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재결정에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성질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2151" y="4686300"/>
            <a:ext cx="1473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6600" y="5257800"/>
            <a:ext cx="452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황산의</a:t>
            </a: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비율</a:t>
            </a: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 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소요</a:t>
            </a: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</a:t>
            </a: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온도</a:t>
            </a: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농도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79200" y="3618508"/>
            <a:ext cx="3251200" cy="4571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480000">
            <a:off x="12700000" y="3822700"/>
            <a:ext cx="482600" cy="3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013700" y="3048000"/>
            <a:ext cx="1473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압연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56600" y="3771900"/>
            <a:ext cx="35433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 dirty="0" err="1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압하율</a:t>
            </a:r>
            <a:endParaRPr lang="ko-KR" sz="1900" b="0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슬라브</a:t>
            </a:r>
            <a:r>
              <a:rPr lang="en-US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두께</a:t>
            </a:r>
            <a:r>
              <a:rPr lang="en-US" altLang="ko-KR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폭</a:t>
            </a:r>
            <a:endParaRPr lang="ko-KR" sz="1900" b="0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겨울철 </a:t>
            </a:r>
            <a:r>
              <a:rPr lang="en-US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ROT </a:t>
            </a:r>
            <a:r>
              <a:rPr lang="ko-KR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수증기</a:t>
            </a:r>
            <a:r>
              <a:rPr lang="en-US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발생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공장별</a:t>
            </a:r>
            <a:r>
              <a:rPr lang="en-US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stand</a:t>
            </a:r>
            <a:r>
              <a:rPr lang="ko-KR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간</a:t>
            </a:r>
            <a:r>
              <a:rPr lang="en-US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장력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온도</a:t>
            </a:r>
            <a:r>
              <a:rPr lang="en-US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마찰</a:t>
            </a:r>
            <a:r>
              <a:rPr lang="en-US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sz="19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속도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2151" y="2641600"/>
            <a:ext cx="1473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7400" y="3225800"/>
            <a:ext cx="3657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성분비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18Cr8Ni</a:t>
            </a:r>
          </a:p>
          <a:p>
            <a:pPr lvl="0" algn="l">
              <a:lnSpc>
                <a:spcPct val="116199"/>
              </a:lnSpc>
            </a:pPr>
            <a:r>
              <a:rPr lang="en-US" sz="1500" b="0" i="0" u="none" strike="noStrike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 eq: Cr+Mo+1.5Si+0.5Nb</a:t>
            </a:r>
          </a:p>
          <a:p>
            <a:pPr lvl="0" algn="l">
              <a:lnSpc>
                <a:spcPct val="116199"/>
              </a:lnSpc>
            </a:pPr>
            <a:r>
              <a:rPr lang="en-US" sz="15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Ni</a:t>
            </a:r>
            <a:r>
              <a:rPr lang="ko-KR" altLang="en-US" sz="15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eq:</a:t>
            </a:r>
            <a:r>
              <a:rPr lang="ko-KR" altLang="en-US" sz="1500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sz="1500" b="0" i="0" u="none" strike="noStrike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Ni+30C+30N+0.5Mn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8900" y="6604000"/>
            <a:ext cx="37719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3480000">
            <a:off x="5702300" y="6807200"/>
            <a:ext cx="482600" cy="381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3454400" y="6426200"/>
            <a:ext cx="1473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연주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97300" y="7086600"/>
            <a:ext cx="40640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mold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움직임의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공장별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설비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노후화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정도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비일정한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냉각수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분사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Mold </a:t>
            </a:r>
            <a:r>
              <a:rPr lang="en-US" sz="20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Flux</a:t>
            </a:r>
            <a:r>
              <a:rPr lang="ko-KR" altLang="en-US" sz="20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두께</a:t>
            </a:r>
            <a:endParaRPr lang="en-US" sz="2000" b="0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8800" y="3314700"/>
            <a:ext cx="1828800" cy="38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3480000">
            <a:off x="10033000" y="3505200"/>
            <a:ext cx="482600" cy="38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300" y="4914900"/>
            <a:ext cx="3136900" cy="25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480000">
            <a:off x="3175000" y="5054600"/>
            <a:ext cx="368300" cy="254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4266751" y="3365500"/>
            <a:ext cx="1473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연주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90400" y="4025900"/>
            <a:ext cx="36449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Bending Zone 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위치별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인장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응력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차이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Tundish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온도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저하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V="1">
            <a:off x="3975100" y="3048000"/>
            <a:ext cx="1399136" cy="4572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9702800" y="1981200"/>
            <a:ext cx="2413000" cy="647700"/>
          </a:xfrm>
          <a:prstGeom prst="rect">
            <a:avLst/>
          </a:prstGeom>
          <a:effectLst>
            <a:outerShdw dist="23221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700" b="0" i="0" u="none" strike="noStrike" dirty="0">
                <a:solidFill>
                  <a:srgbClr val="FFFFFF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Method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05400" y="2781300"/>
            <a:ext cx="2692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l-GR" altLang="ko-KR" sz="3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δ-</a:t>
            </a:r>
            <a:r>
              <a:rPr lang="en-US" altLang="ko-KR" sz="3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Ferrite</a:t>
            </a:r>
            <a:endParaRPr lang="ko-KR" sz="3000" b="0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4927600" y="3352800"/>
            <a:ext cx="2641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Grain 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편차에</a:t>
            </a: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따른</a:t>
            </a: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금속</a:t>
            </a: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성질</a:t>
            </a: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05900" y="6197600"/>
            <a:ext cx="2489200" cy="38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480000">
            <a:off x="11163300" y="6388100"/>
            <a:ext cx="482600" cy="381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1290300" y="5981700"/>
            <a:ext cx="1473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제강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544300" y="6629400"/>
            <a:ext cx="308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AOD (C </a:t>
            </a:r>
            <a:r>
              <a:rPr lang="ko-KR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제거</a:t>
            </a:r>
            <a:r>
              <a:rPr lang="en-US" sz="20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lvl="1" algn="l">
              <a:lnSpc>
                <a:spcPct val="116199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96300" y="7467600"/>
            <a:ext cx="1689100" cy="38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3300000">
            <a:off x="9893300" y="7632700"/>
            <a:ext cx="406400" cy="38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12100" y="8712200"/>
            <a:ext cx="1689100" cy="38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3420000">
            <a:off x="4597400" y="3162300"/>
            <a:ext cx="304800" cy="38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73600" y="4445000"/>
            <a:ext cx="1828800" cy="38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3420000">
            <a:off x="5308600" y="4559300"/>
            <a:ext cx="304800" cy="381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0007600" y="7239000"/>
            <a:ext cx="1473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223500" y="7835900"/>
            <a:ext cx="2476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냉각</a:t>
            </a: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온도</a:t>
            </a:r>
            <a:r>
              <a:rPr lang="en-US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분사량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385300" y="8496300"/>
            <a:ext cx="1473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편석</a:t>
            </a:r>
          </a:p>
        </p:txBody>
      </p:sp>
      <p:pic>
        <p:nvPicPr>
          <p:cNvPr id="56" name="Picture 3">
            <a:extLst>
              <a:ext uri="{FF2B5EF4-FFF2-40B4-BE49-F238E27FC236}">
                <a16:creationId xmlns:a16="http://schemas.microsoft.com/office/drawing/2014/main" id="{BC652EC4-81E6-6BF1-F2DB-E47ED01215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4E0463-9F72-EC99-B242-213699FA1840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16154" b="50888"/>
          <a:stretch>
            <a:fillRect/>
          </a:stretch>
        </p:blipFill>
        <p:spPr>
          <a:xfrm>
            <a:off x="2126742" y="-635299"/>
            <a:ext cx="9402651" cy="2089449"/>
          </a:xfrm>
          <a:prstGeom prst="rect">
            <a:avLst/>
          </a:prstGeom>
        </p:spPr>
      </p:pic>
      <p:sp>
        <p:nvSpPr>
          <p:cNvPr id="55" name="TextBox 10">
            <a:extLst>
              <a:ext uri="{FF2B5EF4-FFF2-40B4-BE49-F238E27FC236}">
                <a16:creationId xmlns:a16="http://schemas.microsoft.com/office/drawing/2014/main" id="{21E5A680-3032-BE4A-C515-8CC439DBD65A}"/>
              </a:ext>
            </a:extLst>
          </p:cNvPr>
          <p:cNvSpPr txBox="1"/>
          <p:nvPr/>
        </p:nvSpPr>
        <p:spPr>
          <a:xfrm>
            <a:off x="228600" y="555933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7F38E6FF-7482-3637-65BB-912B0804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97B509D-08BA-AB55-D503-6EE1EF08B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565D3ED-0F7B-3FCD-5573-5E0DBDCF4485}"/>
              </a:ext>
            </a:extLst>
          </p:cNvPr>
          <p:cNvSpPr txBox="1"/>
          <p:nvPr/>
        </p:nvSpPr>
        <p:spPr>
          <a:xfrm>
            <a:off x="7165975" y="609776"/>
            <a:ext cx="99822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62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STS304 </a:t>
            </a:r>
            <a:r>
              <a:rPr lang="ko-KR" altLang="en-US" sz="62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제조 프로세스</a:t>
            </a:r>
            <a:endParaRPr kumimoji="0" lang="en-US" sz="62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54ADD99-A121-5B6C-ED41-2A7F943B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892300"/>
            <a:ext cx="17932400" cy="7188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B93390-A7ED-51A3-B40E-60CB43583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200" y="3657600"/>
            <a:ext cx="1841500" cy="1562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894472-7501-EFDA-F37E-FCC171F8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600" y="3657600"/>
            <a:ext cx="1841500" cy="1562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ECB9FA9F-B95F-3EE4-26C8-8D1DA1786168}"/>
              </a:ext>
            </a:extLst>
          </p:cNvPr>
          <p:cNvSpPr txBox="1"/>
          <p:nvPr/>
        </p:nvSpPr>
        <p:spPr>
          <a:xfrm>
            <a:off x="1143000" y="5930900"/>
            <a:ext cx="4699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691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전기로에서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합금을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용해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7402BDF-EABF-5382-F301-24C76CD3F0E5}"/>
              </a:ext>
            </a:extLst>
          </p:cNvPr>
          <p:cNvSpPr txBox="1"/>
          <p:nvPr/>
        </p:nvSpPr>
        <p:spPr>
          <a:xfrm>
            <a:off x="5778500" y="5702300"/>
            <a:ext cx="27559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691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AOD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과정으로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lvl="0" algn="ctr">
              <a:lnSpc>
                <a:spcPct val="14691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탈탄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환원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A498E7F-64D8-0B29-A38B-56E10044822F}"/>
              </a:ext>
            </a:extLst>
          </p:cNvPr>
          <p:cNvSpPr txBox="1"/>
          <p:nvPr/>
        </p:nvSpPr>
        <p:spPr>
          <a:xfrm>
            <a:off x="8928100" y="5702300"/>
            <a:ext cx="29845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691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용강을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mold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주입</a:t>
            </a:r>
          </a:p>
          <a:p>
            <a:pPr lvl="0" algn="ctr">
              <a:lnSpc>
                <a:spcPct val="14691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-&gt;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슬라브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주조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71B9B9D-7F54-AA1D-99AC-21D024F38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3721100"/>
            <a:ext cx="15494000" cy="4991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37E8BF3-D0EC-4A0F-7F43-5BB6CB9526A7}"/>
              </a:ext>
            </a:extLst>
          </p:cNvPr>
          <p:cNvSpPr txBox="1"/>
          <p:nvPr/>
        </p:nvSpPr>
        <p:spPr>
          <a:xfrm>
            <a:off x="50800" y="9766300"/>
            <a:ext cx="1625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6910"/>
              </a:lnSpc>
            </a:pPr>
            <a:r>
              <a:rPr lang="en-US" sz="1700" b="0" i="0" u="none" strike="noStrike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▲POSCO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E1B1E064-DE07-0F25-0C84-B46F6E21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2362200"/>
            <a:ext cx="4686300" cy="37211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47A292-6E3A-60A9-E0E2-4E828FD8C17E}"/>
              </a:ext>
            </a:extLst>
          </p:cNvPr>
          <p:cNvGrpSpPr/>
          <p:nvPr/>
        </p:nvGrpSpPr>
        <p:grpSpPr>
          <a:xfrm>
            <a:off x="14935200" y="2729158"/>
            <a:ext cx="1841500" cy="2592142"/>
            <a:chOff x="14935200" y="2729158"/>
            <a:chExt cx="1841500" cy="2592142"/>
          </a:xfrm>
        </p:grpSpPr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21FAC434-425A-2376-6A04-7808E25E8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35200" y="3759200"/>
              <a:ext cx="1841500" cy="1562100"/>
            </a:xfrm>
            <a:prstGeom prst="rect">
              <a:avLst/>
            </a:prstGeom>
          </p:spPr>
        </p:pic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AE786BD-F32A-16E0-542C-2F8F535C9460}"/>
                </a:ext>
              </a:extLst>
            </p:cNvPr>
            <p:cNvSpPr txBox="1"/>
            <p:nvPr/>
          </p:nvSpPr>
          <p:spPr>
            <a:xfrm>
              <a:off x="15129277" y="2729158"/>
              <a:ext cx="1587500" cy="368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46910"/>
                </a:lnSpc>
              </a:pPr>
              <a:r>
                <a:rPr lang="en-US" sz="2000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STS304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6C0520BC-46D7-6DA3-44D9-9DEDC86A1FD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11">
            <a:extLst>
              <a:ext uri="{FF2B5EF4-FFF2-40B4-BE49-F238E27FC236}">
                <a16:creationId xmlns:a16="http://schemas.microsoft.com/office/drawing/2014/main" id="{48C9B6E3-E962-F1AA-F347-AD8A85E22DE3}"/>
              </a:ext>
            </a:extLst>
          </p:cNvPr>
          <p:cNvSpPr txBox="1"/>
          <p:nvPr/>
        </p:nvSpPr>
        <p:spPr>
          <a:xfrm>
            <a:off x="1143000" y="5930900"/>
            <a:ext cx="4699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6910"/>
              </a:lnSpc>
            </a:pP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전기로에서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합금을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용해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A46652-B5CB-19B8-A532-427738FB9031}"/>
              </a:ext>
            </a:extLst>
          </p:cNvPr>
          <p:cNvGrpSpPr/>
          <p:nvPr/>
        </p:nvGrpSpPr>
        <p:grpSpPr>
          <a:xfrm>
            <a:off x="5778500" y="2349500"/>
            <a:ext cx="2755900" cy="4406900"/>
            <a:chOff x="5778500" y="2349500"/>
            <a:chExt cx="2755900" cy="44069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63BDF23-DF71-8877-4931-01E7C0FBF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000" y="2349500"/>
              <a:ext cx="2159000" cy="3721100"/>
            </a:xfrm>
            <a:prstGeom prst="rect">
              <a:avLst/>
            </a:prstGeom>
          </p:spPr>
        </p:pic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167EE97E-B0BC-CE4B-D70B-ECB45E2E28DC}"/>
                </a:ext>
              </a:extLst>
            </p:cNvPr>
            <p:cNvSpPr txBox="1"/>
            <p:nvPr/>
          </p:nvSpPr>
          <p:spPr>
            <a:xfrm>
              <a:off x="5778500" y="5702300"/>
              <a:ext cx="2755900" cy="1054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46910"/>
                </a:lnSpc>
              </a:pP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AOD 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과정으로</a:t>
              </a: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 </a:t>
              </a:r>
            </a:p>
            <a:p>
              <a:pPr lvl="0" algn="ctr">
                <a:lnSpc>
                  <a:spcPct val="146910"/>
                </a:lnSpc>
              </a:pPr>
              <a:r>
                <a:rPr lang="ko-KR" sz="2600" b="0" i="0" u="none" strike="noStrike" dirty="0" err="1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탈탄</a:t>
              </a: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환원</a:t>
              </a:r>
            </a:p>
          </p:txBody>
        </p:sp>
      </p:grpSp>
      <p:pic>
        <p:nvPicPr>
          <p:cNvPr id="37" name="Picture 11">
            <a:extLst>
              <a:ext uri="{FF2B5EF4-FFF2-40B4-BE49-F238E27FC236}">
                <a16:creationId xmlns:a16="http://schemas.microsoft.com/office/drawing/2014/main" id="{2248A744-A561-B3A3-BA33-8BEA0D0F92A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8657"/>
          <a:stretch>
            <a:fillRect/>
          </a:stretch>
        </p:blipFill>
        <p:spPr>
          <a:xfrm>
            <a:off x="-622300" y="-609600"/>
            <a:ext cx="9982200" cy="2184400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50B2D474-1DA5-E3C5-2D9B-BF8B5F58EB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25" b="89770" l="28041" r="69654">
                        <a14:foregroundMark x1="44302" y1="26343" x2="51472" y2="83632"/>
                        <a14:foregroundMark x1="37132" y1="19693" x2="39437" y2="56522"/>
                        <a14:foregroundMark x1="39437" y1="56522" x2="45327" y2="85166"/>
                        <a14:foregroundMark x1="37644" y1="20716" x2="39181" y2="59591"/>
                        <a14:foregroundMark x1="39181" y1="59591" x2="28169" y2="24041"/>
                        <a14:foregroundMark x1="28169" y1="24041" x2="45070" y2="37596"/>
                        <a14:foregroundMark x1="45070" y1="37596" x2="51472" y2="49872"/>
                        <a14:foregroundMark x1="41485" y1="14578" x2="39565" y2="53453"/>
                        <a14:foregroundMark x1="39565" y1="53453" x2="48784" y2="57289"/>
                        <a14:foregroundMark x1="48784" y1="57289" x2="36492" y2="42455"/>
                        <a14:foregroundMark x1="36492" y1="42455" x2="60435" y2="47826"/>
                        <a14:foregroundMark x1="60435" y1="47826" x2="40205" y2="3325"/>
                        <a14:foregroundMark x1="40205" y1="3325" x2="40205" y2="3325"/>
                        <a14:foregroundMark x1="47631" y1="19182" x2="44558" y2="22251"/>
                        <a14:foregroundMark x1="40205" y1="22251" x2="51729" y2="16113"/>
                        <a14:foregroundMark x1="51729" y1="16113" x2="31754" y2="15090"/>
                        <a14:foregroundMark x1="40205" y1="15601" x2="51344" y2="16368"/>
                        <a14:foregroundMark x1="51344" y1="16368" x2="39693" y2="10486"/>
                        <a14:foregroundMark x1="39693" y1="10486" x2="29962" y2="11509"/>
                        <a14:foregroundMark x1="58899" y1="15090" x2="60435" y2="46547"/>
                        <a14:foregroundMark x1="60435" y1="46547" x2="61204" y2="32225"/>
                        <a14:foregroundMark x1="61204" y1="32225" x2="62740" y2="43223"/>
                        <a14:foregroundMark x1="60179" y1="19693" x2="69910" y2="63427"/>
                        <a14:foregroundMark x1="69910" y1="63427" x2="66581" y2="52430"/>
                        <a14:foregroundMark x1="66581" y1="52430" x2="65557" y2="69309"/>
                        <a14:foregroundMark x1="58643" y1="33504" x2="51729" y2="58056"/>
                        <a14:foregroundMark x1="51729" y1="58056" x2="51729" y2="58056"/>
                        <a14:foregroundMark x1="52497" y1="54476" x2="50960" y2="55499"/>
                        <a14:foregroundMark x1="50192" y1="51407" x2="50192" y2="60102"/>
                        <a14:foregroundMark x1="48399" y1="40153" x2="38028" y2="38363"/>
                        <a14:foregroundMark x1="38028" y1="38363" x2="38156" y2="47826"/>
                        <a14:foregroundMark x1="34571" y1="31969" x2="32522" y2="43734"/>
                        <a14:foregroundMark x1="32266" y1="27877" x2="31498" y2="50384"/>
                        <a14:foregroundMark x1="31754" y1="34015" x2="34059" y2="47826"/>
                        <a14:foregroundMark x1="32522" y1="29923" x2="32010" y2="43734"/>
                        <a14:foregroundMark x1="32010" y1="32481" x2="31498" y2="47826"/>
                        <a14:foregroundMark x1="30474" y1="37084" x2="54802" y2="73402"/>
                        <a14:foregroundMark x1="54802" y1="73402" x2="54802" y2="73402"/>
                        <a14:foregroundMark x1="65301" y1="54987" x2="67093" y2="75448"/>
                        <a14:foregroundMark x1="66837" y1="48849" x2="67093" y2="69309"/>
                        <a14:foregroundMark x1="67093" y1="69309" x2="67093" y2="69309"/>
                        <a14:foregroundMark x1="68374" y1="54987" x2="68886" y2="69309"/>
                        <a14:foregroundMark x1="69654" y1="57545" x2="68118" y2="69309"/>
                        <a14:foregroundMark x1="67862" y1="51918" x2="66581" y2="58056"/>
                        <a14:backgroundMark x1="31242" y1="59591" x2="30474" y2="61637"/>
                      </a14:backgroundRemoval>
                    </a14:imgEffect>
                  </a14:imgLayer>
                </a14:imgProps>
              </a:ext>
            </a:extLst>
          </a:blip>
          <a:srcRect l="30376" r="29522"/>
          <a:stretch>
            <a:fillRect/>
          </a:stretch>
        </p:blipFill>
        <p:spPr>
          <a:xfrm>
            <a:off x="11760200" y="2349500"/>
            <a:ext cx="2984500" cy="37211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84B2CE3-77DC-0638-015C-38DB41AE5119}"/>
              </a:ext>
            </a:extLst>
          </p:cNvPr>
          <p:cNvGrpSpPr/>
          <p:nvPr/>
        </p:nvGrpSpPr>
        <p:grpSpPr>
          <a:xfrm>
            <a:off x="8788400" y="2362200"/>
            <a:ext cx="3263900" cy="4394200"/>
            <a:chOff x="8788400" y="2362200"/>
            <a:chExt cx="3263900" cy="439420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F41A5EC-CBAD-430D-3088-9CD6359BD8CE}"/>
                </a:ext>
              </a:extLst>
            </p:cNvPr>
            <p:cNvGrpSpPr/>
            <p:nvPr/>
          </p:nvGrpSpPr>
          <p:grpSpPr>
            <a:xfrm>
              <a:off x="8966200" y="2362200"/>
              <a:ext cx="2540000" cy="3721100"/>
              <a:chOff x="8966200" y="2362200"/>
              <a:chExt cx="2540000" cy="3721100"/>
            </a:xfrm>
          </p:grpSpPr>
          <p:pic>
            <p:nvPicPr>
              <p:cNvPr id="15" name="Picture 15">
                <a:extLst>
                  <a:ext uri="{FF2B5EF4-FFF2-40B4-BE49-F238E27FC236}">
                    <a16:creationId xmlns:a16="http://schemas.microsoft.com/office/drawing/2014/main" id="{D3A16065-36A0-0961-49AA-336FD3F09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r="68515"/>
              <a:stretch>
                <a:fillRect/>
              </a:stretch>
            </p:blipFill>
            <p:spPr>
              <a:xfrm>
                <a:off x="8966200" y="2362200"/>
                <a:ext cx="2343150" cy="3721100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F163F75-746F-E01A-25FE-A110BF23C16C}"/>
                  </a:ext>
                </a:extLst>
              </p:cNvPr>
              <p:cNvSpPr/>
              <p:nvPr/>
            </p:nvSpPr>
            <p:spPr>
              <a:xfrm>
                <a:off x="11049000" y="3467100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C929EF8C-36DF-1C16-EAC6-DB2E6C02515C}"/>
                </a:ext>
              </a:extLst>
            </p:cNvPr>
            <p:cNvSpPr txBox="1"/>
            <p:nvPr/>
          </p:nvSpPr>
          <p:spPr>
            <a:xfrm>
              <a:off x="8788400" y="5702300"/>
              <a:ext cx="3263900" cy="1054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46910"/>
                </a:lnSpc>
              </a:pP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용강을</a:t>
              </a: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mold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에</a:t>
              </a: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주입</a:t>
              </a:r>
            </a:p>
            <a:p>
              <a:pPr lvl="0" algn="ctr">
                <a:lnSpc>
                  <a:spcPct val="146910"/>
                </a:lnSpc>
              </a:pP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-&gt;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슬라브</a:t>
              </a: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주조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D661F2-60EC-4EA2-8B50-A0C45C811331}"/>
              </a:ext>
            </a:extLst>
          </p:cNvPr>
          <p:cNvGrpSpPr/>
          <p:nvPr/>
        </p:nvGrpSpPr>
        <p:grpSpPr>
          <a:xfrm>
            <a:off x="190500" y="4832350"/>
            <a:ext cx="18173700" cy="4286250"/>
            <a:chOff x="190500" y="4832350"/>
            <a:chExt cx="18173700" cy="428625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3F860B4-90C5-25DC-BE7D-DE0744E36420}"/>
                </a:ext>
              </a:extLst>
            </p:cNvPr>
            <p:cNvGrpSpPr/>
            <p:nvPr/>
          </p:nvGrpSpPr>
          <p:grpSpPr>
            <a:xfrm>
              <a:off x="190500" y="4832350"/>
              <a:ext cx="18173700" cy="4286250"/>
              <a:chOff x="139700" y="4832350"/>
              <a:chExt cx="18173700" cy="4286250"/>
            </a:xfrm>
          </p:grpSpPr>
          <p:pic>
            <p:nvPicPr>
              <p:cNvPr id="55" name="Picture 19">
                <a:extLst>
                  <a:ext uri="{FF2B5EF4-FFF2-40B4-BE49-F238E27FC236}">
                    <a16:creationId xmlns:a16="http://schemas.microsoft.com/office/drawing/2014/main" id="{B2D3855F-5E0C-BA6A-8C54-76E519A7B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31000"/>
              </a:blip>
              <a:stretch>
                <a:fillRect/>
              </a:stretch>
            </p:blipFill>
            <p:spPr>
              <a:xfrm rot="4380000">
                <a:off x="7277100" y="1181100"/>
                <a:ext cx="1397000" cy="8699500"/>
              </a:xfrm>
              <a:prstGeom prst="rect">
                <a:avLst/>
              </a:prstGeom>
            </p:spPr>
          </p:pic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390F255-C706-DD01-E516-9398FC919842}"/>
                  </a:ext>
                </a:extLst>
              </p:cNvPr>
              <p:cNvGrpSpPr/>
              <p:nvPr/>
            </p:nvGrpSpPr>
            <p:grpSpPr>
              <a:xfrm>
                <a:off x="139700" y="5499100"/>
                <a:ext cx="18173700" cy="3619500"/>
                <a:chOff x="139700" y="5499100"/>
                <a:chExt cx="18173700" cy="3619500"/>
              </a:xfrm>
            </p:grpSpPr>
            <p:pic>
              <p:nvPicPr>
                <p:cNvPr id="57" name="Picture 20">
                  <a:extLst>
                    <a:ext uri="{FF2B5EF4-FFF2-40B4-BE49-F238E27FC236}">
                      <a16:creationId xmlns:a16="http://schemas.microsoft.com/office/drawing/2014/main" id="{4AD5C4E3-3E80-33C0-7B5C-AD5588D693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1500" y="5562600"/>
                  <a:ext cx="14605000" cy="3022600"/>
                </a:xfrm>
                <a:prstGeom prst="rect">
                  <a:avLst/>
                </a:prstGeom>
              </p:spPr>
            </p:pic>
            <p:sp>
              <p:nvSpPr>
                <p:cNvPr id="58" name="TextBox 21">
                  <a:extLst>
                    <a:ext uri="{FF2B5EF4-FFF2-40B4-BE49-F238E27FC236}">
                      <a16:creationId xmlns:a16="http://schemas.microsoft.com/office/drawing/2014/main" id="{3F662EF0-6A86-6A91-E587-766DC8CFCBDB}"/>
                    </a:ext>
                  </a:extLst>
                </p:cNvPr>
                <p:cNvSpPr txBox="1"/>
                <p:nvPr/>
              </p:nvSpPr>
              <p:spPr>
                <a:xfrm>
                  <a:off x="190500" y="7886656"/>
                  <a:ext cx="4178300" cy="9525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주조된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슬</a:t>
                  </a:r>
                  <a:r>
                    <a:rPr lang="ko-KR" alt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라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브를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1,200℃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이상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(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재결정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온도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)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으로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다시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가열</a:t>
                  </a:r>
                </a:p>
              </p:txBody>
            </p:sp>
            <p:pic>
              <p:nvPicPr>
                <p:cNvPr id="59" name="Picture 22">
                  <a:extLst>
                    <a:ext uri="{FF2B5EF4-FFF2-40B4-BE49-F238E27FC236}">
                      <a16:creationId xmlns:a16="http://schemas.microsoft.com/office/drawing/2014/main" id="{3B0DA17D-90BC-2FFF-F8D0-5C2DA024D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98600" y="5499100"/>
                  <a:ext cx="1422400" cy="1333500"/>
                </a:xfrm>
                <a:prstGeom prst="rect">
                  <a:avLst/>
                </a:prstGeom>
              </p:spPr>
            </p:pic>
            <p:sp>
              <p:nvSpPr>
                <p:cNvPr id="60" name="TextBox 23">
                  <a:extLst>
                    <a:ext uri="{FF2B5EF4-FFF2-40B4-BE49-F238E27FC236}">
                      <a16:creationId xmlns:a16="http://schemas.microsoft.com/office/drawing/2014/main" id="{46D89246-04B1-E702-EB83-3017DC38E5B1}"/>
                    </a:ext>
                  </a:extLst>
                </p:cNvPr>
                <p:cNvSpPr txBox="1"/>
                <p:nvPr/>
              </p:nvSpPr>
              <p:spPr>
                <a:xfrm>
                  <a:off x="1117600" y="6972300"/>
                  <a:ext cx="2235200" cy="6223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3500" b="1" i="0" u="none" strike="noStrike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가열로</a:t>
                  </a:r>
                </a:p>
              </p:txBody>
            </p:sp>
            <p:sp>
              <p:nvSpPr>
                <p:cNvPr id="61" name="TextBox 24">
                  <a:extLst>
                    <a:ext uri="{FF2B5EF4-FFF2-40B4-BE49-F238E27FC236}">
                      <a16:creationId xmlns:a16="http://schemas.microsoft.com/office/drawing/2014/main" id="{B0441B9C-FFE6-026F-7304-C8A5B3F8010C}"/>
                    </a:ext>
                  </a:extLst>
                </p:cNvPr>
                <p:cNvSpPr txBox="1"/>
                <p:nvPr/>
              </p:nvSpPr>
              <p:spPr>
                <a:xfrm>
                  <a:off x="5538269" y="6972300"/>
                  <a:ext cx="2235200" cy="6223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3500" b="1" i="0" u="none" strike="noStrike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조압연</a:t>
                  </a:r>
                </a:p>
              </p:txBody>
            </p:sp>
            <p:sp>
              <p:nvSpPr>
                <p:cNvPr id="62" name="TextBox 25">
                  <a:extLst>
                    <a:ext uri="{FF2B5EF4-FFF2-40B4-BE49-F238E27FC236}">
                      <a16:creationId xmlns:a16="http://schemas.microsoft.com/office/drawing/2014/main" id="{C23D2E9C-A7E2-5396-FE70-68F13657738A}"/>
                    </a:ext>
                  </a:extLst>
                </p:cNvPr>
                <p:cNvSpPr txBox="1"/>
                <p:nvPr/>
              </p:nvSpPr>
              <p:spPr>
                <a:xfrm>
                  <a:off x="9093200" y="6972300"/>
                  <a:ext cx="2235200" cy="6223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3500" b="1" i="0" u="none" strike="noStrike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사상압연</a:t>
                  </a:r>
                </a:p>
              </p:txBody>
            </p:sp>
            <p:sp>
              <p:nvSpPr>
                <p:cNvPr id="63" name="TextBox 26">
                  <a:extLst>
                    <a:ext uri="{FF2B5EF4-FFF2-40B4-BE49-F238E27FC236}">
                      <a16:creationId xmlns:a16="http://schemas.microsoft.com/office/drawing/2014/main" id="{C5DE0981-298C-AA41-8667-94678FF8E732}"/>
                    </a:ext>
                  </a:extLst>
                </p:cNvPr>
                <p:cNvSpPr txBox="1"/>
                <p:nvPr/>
              </p:nvSpPr>
              <p:spPr>
                <a:xfrm>
                  <a:off x="4611169" y="7886700"/>
                  <a:ext cx="4127500" cy="9525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두꺼운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슬</a:t>
                  </a:r>
                  <a:r>
                    <a:rPr lang="ko-KR" alt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라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브를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얇게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하여</a:t>
                  </a:r>
                </a:p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기본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모양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·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길이를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잡아주는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작업</a:t>
                  </a:r>
                </a:p>
              </p:txBody>
            </p:sp>
            <p:sp>
              <p:nvSpPr>
                <p:cNvPr id="64" name="TextBox 27">
                  <a:extLst>
                    <a:ext uri="{FF2B5EF4-FFF2-40B4-BE49-F238E27FC236}">
                      <a16:creationId xmlns:a16="http://schemas.microsoft.com/office/drawing/2014/main" id="{0B19A624-6227-0E69-29E1-28EB6464B519}"/>
                    </a:ext>
                  </a:extLst>
                </p:cNvPr>
                <p:cNvSpPr txBox="1"/>
                <p:nvPr/>
              </p:nvSpPr>
              <p:spPr>
                <a:xfrm>
                  <a:off x="8331200" y="7886700"/>
                  <a:ext cx="3733800" cy="9525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최종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품질에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맞게</a:t>
                  </a:r>
                </a:p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 err="1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정교화하는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과정</a:t>
                  </a:r>
                </a:p>
              </p:txBody>
            </p:sp>
            <p:pic>
              <p:nvPicPr>
                <p:cNvPr id="65" name="Picture 28">
                  <a:extLst>
                    <a:ext uri="{FF2B5EF4-FFF2-40B4-BE49-F238E27FC236}">
                      <a16:creationId xmlns:a16="http://schemas.microsoft.com/office/drawing/2014/main" id="{C73049FB-1FE4-A55F-9D0A-450E2A16EC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7869" y="5638800"/>
                  <a:ext cx="1066800" cy="1130300"/>
                </a:xfrm>
                <a:prstGeom prst="rect">
                  <a:avLst/>
                </a:prstGeom>
              </p:spPr>
            </p:pic>
            <p:pic>
              <p:nvPicPr>
                <p:cNvPr id="66" name="Picture 29">
                  <a:extLst>
                    <a:ext uri="{FF2B5EF4-FFF2-40B4-BE49-F238E27FC236}">
                      <a16:creationId xmlns:a16="http://schemas.microsoft.com/office/drawing/2014/main" id="{2BB42273-8B9E-E396-67E9-CB227C5C4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18600" y="5575300"/>
                  <a:ext cx="2159000" cy="1181100"/>
                </a:xfrm>
                <a:prstGeom prst="rect">
                  <a:avLst/>
                </a:prstGeom>
              </p:spPr>
            </p:pic>
            <p:pic>
              <p:nvPicPr>
                <p:cNvPr id="67" name="Picture 30">
                  <a:extLst>
                    <a:ext uri="{FF2B5EF4-FFF2-40B4-BE49-F238E27FC236}">
                      <a16:creationId xmlns:a16="http://schemas.microsoft.com/office/drawing/2014/main" id="{BC52A9CF-BAB4-B4D1-41CC-27B7757E93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92000" y="5651500"/>
                  <a:ext cx="2235200" cy="1181100"/>
                </a:xfrm>
                <a:prstGeom prst="rect">
                  <a:avLst/>
                </a:prstGeom>
              </p:spPr>
            </p:pic>
            <p:pic>
              <p:nvPicPr>
                <p:cNvPr id="68" name="Picture 31">
                  <a:extLst>
                    <a:ext uri="{FF2B5EF4-FFF2-40B4-BE49-F238E27FC236}">
                      <a16:creationId xmlns:a16="http://schemas.microsoft.com/office/drawing/2014/main" id="{7016A723-58A7-C771-3EEE-F8E388DEB6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10000" b="90000" l="5736" r="94264">
                              <a14:foregroundMark x1="16061" y1="75333" x2="16061" y2="75333"/>
                              <a14:foregroundMark x1="5927" y1="74333" x2="5927" y2="74333"/>
                              <a14:foregroundMark x1="82218" y1="81333" x2="82218" y2="81333"/>
                              <a14:foregroundMark x1="94264" y1="79333" x2="94264" y2="79333"/>
                              <a14:foregroundMark x1="66539" y1="90000" x2="66539" y2="90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41600" y="5562600"/>
                  <a:ext cx="2197100" cy="1257300"/>
                </a:xfrm>
                <a:prstGeom prst="rect">
                  <a:avLst/>
                </a:prstGeom>
              </p:spPr>
            </p:pic>
            <p:sp>
              <p:nvSpPr>
                <p:cNvPr id="69" name="TextBox 32">
                  <a:extLst>
                    <a:ext uri="{FF2B5EF4-FFF2-40B4-BE49-F238E27FC236}">
                      <a16:creationId xmlns:a16="http://schemas.microsoft.com/office/drawing/2014/main" id="{C9533DF7-B4E5-8736-8C57-AE048E2C980A}"/>
                    </a:ext>
                  </a:extLst>
                </p:cNvPr>
                <p:cNvSpPr txBox="1"/>
                <p:nvPr/>
              </p:nvSpPr>
              <p:spPr>
                <a:xfrm>
                  <a:off x="12090400" y="6972300"/>
                  <a:ext cx="2235200" cy="6223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3500" b="1" i="0" u="none" strike="noStrike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소둔</a:t>
                  </a:r>
                  <a:r>
                    <a:rPr lang="en-US" sz="3500" b="1" i="0" u="none" strike="noStrike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·</a:t>
                  </a:r>
                  <a:r>
                    <a:rPr lang="ko-KR" sz="3500" b="1" i="0" u="none" strike="noStrike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산세</a:t>
                  </a:r>
                </a:p>
              </p:txBody>
            </p:sp>
            <p:sp>
              <p:nvSpPr>
                <p:cNvPr id="70" name="TextBox 33">
                  <a:extLst>
                    <a:ext uri="{FF2B5EF4-FFF2-40B4-BE49-F238E27FC236}">
                      <a16:creationId xmlns:a16="http://schemas.microsoft.com/office/drawing/2014/main" id="{011FD0D4-113A-ED13-60E2-3145D9548A09}"/>
                    </a:ext>
                  </a:extLst>
                </p:cNvPr>
                <p:cNvSpPr txBox="1"/>
                <p:nvPr/>
              </p:nvSpPr>
              <p:spPr>
                <a:xfrm>
                  <a:off x="11303000" y="7886700"/>
                  <a:ext cx="3733800" cy="9525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열처리로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금속을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재결정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,</a:t>
                  </a:r>
                </a:p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산으로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표면을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세척</a:t>
                  </a:r>
                </a:p>
              </p:txBody>
            </p:sp>
            <p:sp>
              <p:nvSpPr>
                <p:cNvPr id="71" name="TextBox 34">
                  <a:extLst>
                    <a:ext uri="{FF2B5EF4-FFF2-40B4-BE49-F238E27FC236}">
                      <a16:creationId xmlns:a16="http://schemas.microsoft.com/office/drawing/2014/main" id="{BA58575C-FB5E-E01C-121F-1FFC2A8C84CD}"/>
                    </a:ext>
                  </a:extLst>
                </p:cNvPr>
                <p:cNvSpPr txBox="1"/>
                <p:nvPr/>
              </p:nvSpPr>
              <p:spPr>
                <a:xfrm>
                  <a:off x="14795032" y="6828609"/>
                  <a:ext cx="3424106" cy="18034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/>
                  <a:r>
                    <a:rPr lang="en-US" sz="3500" b="1" i="0" u="none" strike="noStrike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Grinding</a:t>
                  </a:r>
                  <a:r>
                    <a:rPr lang="en-US" altLang="ko-KR" sz="3500" b="1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· </a:t>
                  </a:r>
                  <a:r>
                    <a:rPr lang="en-US" sz="3500" b="1" i="0" u="none" strike="noStrike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Inspection</a:t>
                  </a:r>
                </a:p>
              </p:txBody>
            </p:sp>
            <p:sp>
              <p:nvSpPr>
                <p:cNvPr id="72" name="TextBox 35">
                  <a:extLst>
                    <a:ext uri="{FF2B5EF4-FFF2-40B4-BE49-F238E27FC236}">
                      <a16:creationId xmlns:a16="http://schemas.microsoft.com/office/drawing/2014/main" id="{75168AF5-B885-83C6-F5E5-66381313485A}"/>
                    </a:ext>
                  </a:extLst>
                </p:cNvPr>
                <p:cNvSpPr txBox="1"/>
                <p:nvPr/>
              </p:nvSpPr>
              <p:spPr>
                <a:xfrm>
                  <a:off x="14579600" y="7886700"/>
                  <a:ext cx="3733800" cy="9525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표면을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연마하며</a:t>
                  </a:r>
                </a:p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여러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결함을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제거</a:t>
                  </a: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3A4AE368-E98B-1DE0-9723-D4C0177623CB}"/>
                    </a:ext>
                  </a:extLst>
                </p:cNvPr>
                <p:cNvSpPr/>
                <p:nvPr/>
              </p:nvSpPr>
              <p:spPr>
                <a:xfrm>
                  <a:off x="139700" y="5562600"/>
                  <a:ext cx="17932400" cy="355600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B84AB91-4D25-57C6-0DD4-5A69EEB4DA3F}"/>
                </a:ext>
              </a:extLst>
            </p:cNvPr>
            <p:cNvSpPr/>
            <p:nvPr/>
          </p:nvSpPr>
          <p:spPr>
            <a:xfrm>
              <a:off x="4470400" y="5561885"/>
              <a:ext cx="4452809" cy="3556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EBF0DAA-69BD-2EC1-36B2-BD8B00E9FC89}"/>
                </a:ext>
              </a:extLst>
            </p:cNvPr>
            <p:cNvSpPr/>
            <p:nvPr/>
          </p:nvSpPr>
          <p:spPr>
            <a:xfrm>
              <a:off x="11551638" y="5561885"/>
              <a:ext cx="3364512" cy="3556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" name="Picture 3">
            <a:extLst>
              <a:ext uri="{FF2B5EF4-FFF2-40B4-BE49-F238E27FC236}">
                <a16:creationId xmlns:a16="http://schemas.microsoft.com/office/drawing/2014/main" id="{AEBEAB83-2FF9-4FEC-C6F6-831C1B09C5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2603A8F9-0940-4A2A-1F19-8775061F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1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A9290DA5-BE83-0901-55CE-EB13AEA22D33}"/>
              </a:ext>
            </a:extLst>
          </p:cNvPr>
          <p:cNvGrpSpPr/>
          <p:nvPr/>
        </p:nvGrpSpPr>
        <p:grpSpPr>
          <a:xfrm>
            <a:off x="1143000" y="2066106"/>
            <a:ext cx="7389587" cy="3695612"/>
            <a:chOff x="1143000" y="1612988"/>
            <a:chExt cx="7389587" cy="369561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47D1983-4BBA-30D7-41C5-84CE6B985CB2}"/>
                </a:ext>
              </a:extLst>
            </p:cNvPr>
            <p:cNvSpPr/>
            <p:nvPr/>
          </p:nvSpPr>
          <p:spPr>
            <a:xfrm>
              <a:off x="1168401" y="1612988"/>
              <a:ext cx="2413000" cy="806362"/>
            </a:xfrm>
            <a:prstGeom prst="rect">
              <a:avLst/>
            </a:prstGeom>
            <a:solidFill>
              <a:srgbClr val="4C82B4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B6E35B1-AE6A-C1EB-E870-D870634FF71F}"/>
                </a:ext>
              </a:extLst>
            </p:cNvPr>
            <p:cNvSpPr/>
            <p:nvPr/>
          </p:nvSpPr>
          <p:spPr>
            <a:xfrm>
              <a:off x="1168401" y="2438400"/>
              <a:ext cx="7188200" cy="266700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0" y="1714500"/>
              <a:ext cx="2413000" cy="647700"/>
            </a:xfrm>
            <a:prstGeom prst="rect">
              <a:avLst/>
            </a:prstGeom>
            <a:effectLst>
              <a:outerShdw dist="23221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제강</a:t>
              </a:r>
              <a:r>
                <a:rPr kumimoji="0" lang="en-US" sz="3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·</a:t>
              </a:r>
              <a:r>
                <a:rPr kumimoji="0" lang="ko-KR" altLang="en-US" sz="3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정련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484087" y="2753179"/>
              <a:ext cx="7048500" cy="25554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AOD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추출 </a:t>
              </a:r>
              <a:r>
                <a:rPr kumimoji="0" lang="ko-KR" altLang="en-US" sz="23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가스량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kumimoji="0" lang="ko-KR" altLang="en-US" sz="23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가스비</a:t>
              </a:r>
              <a:endParaRPr kumimoji="0" lang="ko-KR" altLang="en-US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용강</a:t>
              </a: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온도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Tundish 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온도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Tundish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체류</a:t>
              </a: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시간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δ-Ferrite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함량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54AC54-68EB-5916-436C-6FE0BBB9D105}"/>
              </a:ext>
            </a:extLst>
          </p:cNvPr>
          <p:cNvGrpSpPr/>
          <p:nvPr/>
        </p:nvGrpSpPr>
        <p:grpSpPr>
          <a:xfrm>
            <a:off x="9588499" y="2066106"/>
            <a:ext cx="7327901" cy="3906977"/>
            <a:chOff x="9588499" y="1612988"/>
            <a:chExt cx="7327901" cy="390697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E86069D-8F3D-3743-BD7C-6E2E11A6BB1F}"/>
                </a:ext>
              </a:extLst>
            </p:cNvPr>
            <p:cNvSpPr/>
            <p:nvPr/>
          </p:nvSpPr>
          <p:spPr>
            <a:xfrm>
              <a:off x="9632950" y="1612988"/>
              <a:ext cx="2393950" cy="806362"/>
            </a:xfrm>
            <a:prstGeom prst="rect">
              <a:avLst/>
            </a:prstGeom>
            <a:solidFill>
              <a:srgbClr val="4C82B4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F6222AC-48B3-9345-ED34-F6FBCEB56D23}"/>
                </a:ext>
              </a:extLst>
            </p:cNvPr>
            <p:cNvSpPr/>
            <p:nvPr/>
          </p:nvSpPr>
          <p:spPr>
            <a:xfrm>
              <a:off x="9632950" y="2400300"/>
              <a:ext cx="7188200" cy="266700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588499" y="1714500"/>
              <a:ext cx="2413000" cy="647700"/>
            </a:xfrm>
            <a:prstGeom prst="rect">
              <a:avLst/>
            </a:prstGeom>
            <a:effectLst>
              <a:outerShdw dist="23221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연속주조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DABA27-8EA9-3F36-7DA0-10903185BA25}"/>
                </a:ext>
              </a:extLst>
            </p:cNvPr>
            <p:cNvSpPr txBox="1"/>
            <p:nvPr/>
          </p:nvSpPr>
          <p:spPr>
            <a:xfrm>
              <a:off x="9867900" y="2751365"/>
              <a:ext cx="7048500" cy="2768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온도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시간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편석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냉각수 분사 불량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MLAC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정확도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Mold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flux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두께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Slab grinding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방법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Long Nozzle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깊이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Tundish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폭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침적 노즐 깊이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Mold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폭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520AF98-522D-FC57-C482-3DD70B1AAC67}"/>
              </a:ext>
            </a:extLst>
          </p:cNvPr>
          <p:cNvGrpSpPr/>
          <p:nvPr/>
        </p:nvGrpSpPr>
        <p:grpSpPr>
          <a:xfrm>
            <a:off x="441904" y="6248400"/>
            <a:ext cx="7346950" cy="3721100"/>
            <a:chOff x="425450" y="6248400"/>
            <a:chExt cx="7346950" cy="372110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96482CD-1F6E-86A0-340D-3EB7500AE531}"/>
                </a:ext>
              </a:extLst>
            </p:cNvPr>
            <p:cNvSpPr/>
            <p:nvPr/>
          </p:nvSpPr>
          <p:spPr>
            <a:xfrm>
              <a:off x="457200" y="6248400"/>
              <a:ext cx="2413000" cy="806362"/>
            </a:xfrm>
            <a:prstGeom prst="rect">
              <a:avLst/>
            </a:prstGeom>
            <a:solidFill>
              <a:srgbClr val="4C82B4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5E7EF72-918B-A82B-923A-A87964F903B3}"/>
                </a:ext>
              </a:extLst>
            </p:cNvPr>
            <p:cNvSpPr/>
            <p:nvPr/>
          </p:nvSpPr>
          <p:spPr>
            <a:xfrm>
              <a:off x="457200" y="7073812"/>
              <a:ext cx="5621002" cy="266700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25450" y="6305550"/>
              <a:ext cx="2413000" cy="647700"/>
            </a:xfrm>
            <a:prstGeom prst="rect">
              <a:avLst/>
            </a:prstGeom>
            <a:effectLst>
              <a:outerShdw dist="23221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압연</a:t>
              </a:r>
            </a:p>
          </p:txBody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F5E8AA84-3530-F2FE-FE4A-DD607AA6F271}"/>
                </a:ext>
              </a:extLst>
            </p:cNvPr>
            <p:cNvSpPr txBox="1"/>
            <p:nvPr/>
          </p:nvSpPr>
          <p:spPr>
            <a:xfrm>
              <a:off x="723900" y="7200900"/>
              <a:ext cx="7048500" cy="2768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예열대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kumimoji="0" lang="ko-KR" altLang="en-US" sz="23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가열대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kumimoji="0" lang="ko-KR" altLang="en-US" sz="23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균열대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온도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시간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가열로 호기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kumimoji="0" lang="ko-KR" altLang="en-US" sz="23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장입열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조압연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kumimoji="0" lang="ko-KR" altLang="en-US" sz="23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압하율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폭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온도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Roll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결함 여부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2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차 냉각 속도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사상 압연 두께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Slab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폭</a:t>
              </a:r>
              <a:endParaRPr lang="en-US" altLang="ko-KR" sz="2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Descaling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횟수</a:t>
              </a:r>
              <a:endParaRPr kumimoji="0" lang="ko-KR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ED3198-3D4E-8B5A-42B9-31E3FB916DFC}"/>
              </a:ext>
            </a:extLst>
          </p:cNvPr>
          <p:cNvGrpSpPr/>
          <p:nvPr/>
        </p:nvGrpSpPr>
        <p:grpSpPr>
          <a:xfrm>
            <a:off x="6342306" y="6248400"/>
            <a:ext cx="5652752" cy="3492412"/>
            <a:chOff x="6557048" y="6248400"/>
            <a:chExt cx="5652752" cy="34924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0D0E00-A58E-BC8E-89C8-4DF5B69A5A36}"/>
                </a:ext>
              </a:extLst>
            </p:cNvPr>
            <p:cNvSpPr/>
            <p:nvPr/>
          </p:nvSpPr>
          <p:spPr>
            <a:xfrm>
              <a:off x="6588798" y="6248400"/>
              <a:ext cx="2413000" cy="806362"/>
            </a:xfrm>
            <a:prstGeom prst="rect">
              <a:avLst/>
            </a:prstGeom>
            <a:solidFill>
              <a:srgbClr val="4C82B4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85D6199-A06D-7F97-3FA2-466D0C2F5484}"/>
                </a:ext>
              </a:extLst>
            </p:cNvPr>
            <p:cNvSpPr/>
            <p:nvPr/>
          </p:nvSpPr>
          <p:spPr>
            <a:xfrm>
              <a:off x="6588798" y="7073812"/>
              <a:ext cx="5621002" cy="266700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557048" y="6305550"/>
              <a:ext cx="2413000" cy="647700"/>
            </a:xfrm>
            <a:prstGeom prst="rect">
              <a:avLst/>
            </a:prstGeom>
            <a:effectLst>
              <a:outerShdw dist="23221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소둔</a:t>
              </a:r>
              <a:r>
                <a:rPr kumimoji="0" lang="en-US" sz="3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·</a:t>
              </a:r>
              <a:r>
                <a:rPr kumimoji="0" lang="ko-KR" altLang="en-US" sz="3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산세</a:t>
              </a:r>
            </a:p>
          </p:txBody>
        </p:sp>
        <p:sp>
          <p:nvSpPr>
            <p:cNvPr id="31" name="TextBox 28">
              <a:extLst>
                <a:ext uri="{FF2B5EF4-FFF2-40B4-BE49-F238E27FC236}">
                  <a16:creationId xmlns:a16="http://schemas.microsoft.com/office/drawing/2014/main" id="{1FECC3EA-38F4-23B0-6F58-0B6B85C33738}"/>
                </a:ext>
              </a:extLst>
            </p:cNvPr>
            <p:cNvSpPr txBox="1"/>
            <p:nvPr/>
          </p:nvSpPr>
          <p:spPr>
            <a:xfrm>
              <a:off x="6870548" y="7950200"/>
              <a:ext cx="3899884" cy="1270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황산 비율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라인 속도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AP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두께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폭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82AEA25-36F7-F16E-E803-9E1BD4B537AB}"/>
              </a:ext>
            </a:extLst>
          </p:cNvPr>
          <p:cNvGrpSpPr/>
          <p:nvPr/>
        </p:nvGrpSpPr>
        <p:grpSpPr>
          <a:xfrm>
            <a:off x="12043354" y="6248400"/>
            <a:ext cx="5857296" cy="3492412"/>
            <a:chOff x="12346904" y="6248400"/>
            <a:chExt cx="5857296" cy="3492412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894092A-70BD-BA8B-CD8F-6E756C6E6AE0}"/>
                </a:ext>
              </a:extLst>
            </p:cNvPr>
            <p:cNvSpPr/>
            <p:nvPr/>
          </p:nvSpPr>
          <p:spPr>
            <a:xfrm>
              <a:off x="12583198" y="6248400"/>
              <a:ext cx="3964902" cy="806362"/>
            </a:xfrm>
            <a:prstGeom prst="rect">
              <a:avLst/>
            </a:prstGeom>
            <a:solidFill>
              <a:srgbClr val="4C82B4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14EFC1-5948-B268-8B79-AE8588DA7B39}"/>
                </a:ext>
              </a:extLst>
            </p:cNvPr>
            <p:cNvSpPr/>
            <p:nvPr/>
          </p:nvSpPr>
          <p:spPr>
            <a:xfrm>
              <a:off x="12583198" y="7073812"/>
              <a:ext cx="5621002" cy="266700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346904" y="6454731"/>
              <a:ext cx="4305300" cy="393700"/>
            </a:xfrm>
            <a:prstGeom prst="rect">
              <a:avLst/>
            </a:prstGeom>
            <a:effectLst>
              <a:outerShdw dist="13970" dir="2700000">
                <a:srgbClr val="000000">
                  <a:alpha val="40000"/>
                </a:srgbClr>
              </a:outerShdw>
            </a:effectLst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Grinding · Inspection</a:t>
              </a:r>
              <a:r>
                <a:rPr kumimoji="0" lang="en-US" altLang="ko-KR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· etc.</a:t>
              </a: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ABA98C-7C57-44CF-6455-2785DCDB9970}"/>
                </a:ext>
              </a:extLst>
            </p:cNvPr>
            <p:cNvSpPr txBox="1"/>
            <p:nvPr/>
          </p:nvSpPr>
          <p:spPr>
            <a:xfrm>
              <a:off x="12842251" y="7745303"/>
              <a:ext cx="5102896" cy="1324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Grinding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종류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/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횟수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Surface finish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등급</a:t>
              </a:r>
              <a:endParaRPr kumimoji="0" lang="en-US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작업 시간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en-US" altLang="ko-KR" sz="23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HR</a:t>
              </a: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no., </a:t>
              </a:r>
              <a:r>
                <a: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작업 조</a:t>
              </a:r>
              <a:endParaRPr kumimoji="0" lang="ko-KR" altLang="ko-KR" sz="2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41" name="Picture 3">
            <a:extLst>
              <a:ext uri="{FF2B5EF4-FFF2-40B4-BE49-F238E27FC236}">
                <a16:creationId xmlns:a16="http://schemas.microsoft.com/office/drawing/2014/main" id="{98AC6D59-2EE1-3C07-7E85-FBF646A6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033DA91-469C-1D55-F0FF-A18A7A1B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54" b="50888"/>
          <a:stretch>
            <a:fillRect/>
          </a:stretch>
        </p:blipFill>
        <p:spPr>
          <a:xfrm>
            <a:off x="2126742" y="-635299"/>
            <a:ext cx="9402651" cy="2089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2DA7CB-2825-5950-D28E-0B5751B05C3E}"/>
              </a:ext>
            </a:extLst>
          </p:cNvPr>
          <p:cNvSpPr txBox="1"/>
          <p:nvPr/>
        </p:nvSpPr>
        <p:spPr>
          <a:xfrm>
            <a:off x="228600" y="555933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CA7EA-268E-AF12-0DDF-DB49AC88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F9597F-8DAB-78D4-037F-40256E0F0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576DCE4-17D6-33E1-3FD3-3E9005BAE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59731"/>
              </p:ext>
            </p:extLst>
          </p:nvPr>
        </p:nvGraphicFramePr>
        <p:xfrm>
          <a:off x="-6244" y="1385414"/>
          <a:ext cx="9150247" cy="8901585"/>
        </p:xfrm>
        <a:graphic>
          <a:graphicData uri="http://schemas.openxmlformats.org/drawingml/2006/table">
            <a:tbl>
              <a:tblPr/>
              <a:tblGrid>
                <a:gridCol w="1576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6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87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406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잠재 원인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중요도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분석가능성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합계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선정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여부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168">
                <a:tc rowSpan="5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1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제강</a:t>
                      </a:r>
                      <a:endParaRPr lang="en-US" sz="11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500" b="1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500" b="1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정련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AOD</a:t>
                      </a:r>
                      <a:endParaRPr lang="en-US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추출</a:t>
                      </a:r>
                      <a:r>
                        <a:rPr lang="en-US" alt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가스량</a:t>
                      </a:r>
                      <a:endParaRPr lang="ko-KR" sz="18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용강 온도</a:t>
                      </a:r>
                      <a:endParaRPr lang="ko-KR" sz="18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Tundish </a:t>
                      </a:r>
                      <a:endParaRPr lang="en-US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Tundish </a:t>
                      </a:r>
                      <a:endParaRPr lang="en-US" sz="18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체류시간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δ-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페라이트</a:t>
                      </a:r>
                      <a:endParaRPr lang="en-US" sz="18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함량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3168">
                <a:tc rowSpan="10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1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</a:t>
                      </a:r>
                      <a:endParaRPr lang="en-US" sz="25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endParaRPr lang="en-US" sz="25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500" b="1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주조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endParaRPr lang="en-US" sz="18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시간</a:t>
                      </a:r>
                      <a:endParaRPr lang="en-US" sz="18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편석</a:t>
                      </a:r>
                      <a:r>
                        <a:rPr lang="en-US" alt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여부</a:t>
                      </a:r>
                      <a:endParaRPr lang="en-US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냉각수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분사불량</a:t>
                      </a:r>
                      <a:endParaRPr lang="en-US" sz="18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MLAC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정확도</a:t>
                      </a:r>
                      <a:endParaRPr lang="en-US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Mold Flux </a:t>
                      </a:r>
                      <a:r>
                        <a:rPr lang="ko-KR" alt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두께</a:t>
                      </a:r>
                      <a:endParaRPr lang="en-US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Slab </a:t>
                      </a:r>
                      <a:endParaRPr lang="en-US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Grinding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방법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altLang="ko-KR" sz="17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Long Nozzle</a:t>
                      </a:r>
                      <a:r>
                        <a:rPr lang="ko-KR" altLang="en-US" sz="17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깊이</a:t>
                      </a:r>
                      <a:endParaRPr lang="ko-KR" sz="17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endParaRPr lang="ko-KR" sz="2500" b="1" i="0" u="none" strike="noStrike" dirty="0">
                        <a:solidFill>
                          <a:srgbClr val="787878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altLang="ko-KR" sz="17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Tundish</a:t>
                      </a:r>
                      <a:r>
                        <a:rPr lang="ko-KR" altLang="en-US" sz="17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폭</a:t>
                      </a:r>
                      <a:endParaRPr lang="ko-KR" sz="17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70775"/>
                  </a:ext>
                </a:extLst>
              </a:tr>
              <a:tr h="55316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endParaRPr lang="ko-KR" sz="2500" b="1" i="0" u="none" strike="noStrike" dirty="0">
                        <a:solidFill>
                          <a:srgbClr val="787878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침적 노즐 깊이</a:t>
                      </a:r>
                      <a:endParaRPr lang="en-US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37990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593756-A0D5-B3EE-49FE-471FBD9D6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628741"/>
              </p:ext>
            </p:extLst>
          </p:nvPr>
        </p:nvGraphicFramePr>
        <p:xfrm>
          <a:off x="9086851" y="1376358"/>
          <a:ext cx="9304027" cy="8910650"/>
        </p:xfrm>
        <a:graphic>
          <a:graphicData uri="http://schemas.openxmlformats.org/drawingml/2006/table">
            <a:tbl>
              <a:tblPr/>
              <a:tblGrid>
                <a:gridCol w="160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1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1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448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잠재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원인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중요도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분석가능성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합계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선정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여부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58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 주조</a:t>
                      </a:r>
                      <a:endParaRPr lang="en-US" sz="25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Mold</a:t>
                      </a:r>
                      <a:r>
                        <a:rPr lang="ko-KR" alt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폭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578422"/>
                  </a:ext>
                </a:extLst>
              </a:tr>
              <a:tr h="592583">
                <a:tc rowSpan="1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6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</a:t>
                      </a:r>
                      <a:endParaRPr lang="en-US" sz="26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예열대</a:t>
                      </a: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가열대</a:t>
                      </a: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균열대</a:t>
                      </a: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예열대</a:t>
                      </a: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시간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가열대</a:t>
                      </a: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시간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균열대</a:t>
                      </a: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시간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예열대</a:t>
                      </a: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시간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</a:t>
                      </a: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호기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 </a:t>
                      </a:r>
                      <a:r>
                        <a:rPr lang="ko-KR" altLang="en-US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장입열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 </a:t>
                      </a:r>
                      <a:r>
                        <a:rPr lang="ko-KR" altLang="en-US" sz="18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장입</a:t>
                      </a:r>
                      <a:r>
                        <a:rPr lang="ko-KR" alt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600" b="1" dirty="0">
                        <a:solidFill>
                          <a:srgbClr val="787878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BFG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COG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9258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5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LDG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207232"/>
                  </a:ext>
                </a:extLst>
              </a:tr>
            </a:tbl>
          </a:graphicData>
        </a:graphic>
      </p:graphicFrame>
      <p:sp>
        <p:nvSpPr>
          <p:cNvPr id="8" name="TextBox 13">
            <a:extLst>
              <a:ext uri="{FF2B5EF4-FFF2-40B4-BE49-F238E27FC236}">
                <a16:creationId xmlns:a16="http://schemas.microsoft.com/office/drawing/2014/main" id="{2BDE43B5-4302-38EF-D39E-6CD4D59D5593}"/>
              </a:ext>
            </a:extLst>
          </p:cNvPr>
          <p:cNvSpPr txBox="1"/>
          <p:nvPr/>
        </p:nvSpPr>
        <p:spPr>
          <a:xfrm>
            <a:off x="13754100" y="800100"/>
            <a:ext cx="4686300" cy="19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b="1" dirty="0">
                <a:solidFill>
                  <a:srgbClr val="787878"/>
                </a:solidFill>
                <a:latin typeface="Pretendard Regular"/>
                <a:ea typeface="Pretendard Regular"/>
              </a:rPr>
              <a:t>* 9</a:t>
            </a:r>
            <a:r>
              <a:rPr lang="ko-KR" altLang="en-US" b="1" dirty="0">
                <a:solidFill>
                  <a:srgbClr val="787878"/>
                </a:solidFill>
                <a:latin typeface="Pretendard Regular"/>
                <a:ea typeface="Pretendard Regular"/>
              </a:rPr>
              <a:t>점 척도</a:t>
            </a:r>
            <a:r>
              <a:rPr lang="en-US" altLang="ko-KR" b="1" dirty="0">
                <a:solidFill>
                  <a:srgbClr val="787878"/>
                </a:solidFill>
                <a:latin typeface="Pretendard Regular"/>
                <a:ea typeface="Pretendard Regular"/>
              </a:rPr>
              <a:t>: 1(</a:t>
            </a:r>
            <a:r>
              <a:rPr lang="ko-KR" altLang="en-US" b="1" dirty="0">
                <a:solidFill>
                  <a:srgbClr val="787878"/>
                </a:solidFill>
                <a:latin typeface="Pretendard Regular"/>
                <a:ea typeface="Pretendard Regular"/>
              </a:rPr>
              <a:t>약</a:t>
            </a:r>
            <a:r>
              <a:rPr lang="en-US" altLang="ko-KR" b="1" dirty="0">
                <a:solidFill>
                  <a:srgbClr val="787878"/>
                </a:solidFill>
                <a:latin typeface="Pretendard Regular"/>
                <a:ea typeface="Pretendard Regular"/>
              </a:rPr>
              <a:t>), 3(</a:t>
            </a:r>
            <a:r>
              <a:rPr lang="ko-KR" altLang="en-US" b="1" dirty="0">
                <a:solidFill>
                  <a:srgbClr val="787878"/>
                </a:solidFill>
                <a:latin typeface="Pretendard Regular"/>
                <a:ea typeface="Pretendard Regular"/>
              </a:rPr>
              <a:t>중</a:t>
            </a:r>
            <a:r>
              <a:rPr lang="en-US" altLang="ko-KR" b="1" dirty="0">
                <a:solidFill>
                  <a:srgbClr val="787878"/>
                </a:solidFill>
                <a:latin typeface="Pretendard Regular"/>
                <a:ea typeface="Pretendard Regular"/>
              </a:rPr>
              <a:t>), 9(</a:t>
            </a:r>
            <a:r>
              <a:rPr lang="ko-KR" altLang="en-US" b="1" dirty="0">
                <a:solidFill>
                  <a:srgbClr val="787878"/>
                </a:solidFill>
                <a:latin typeface="Pretendard Regular"/>
                <a:ea typeface="Pretendard Regular"/>
              </a:rPr>
              <a:t>강</a:t>
            </a:r>
            <a:r>
              <a:rPr lang="en-US" altLang="ko-KR" b="1" dirty="0">
                <a:solidFill>
                  <a:srgbClr val="787878"/>
                </a:solidFill>
                <a:latin typeface="Pretendard Regular"/>
                <a:ea typeface="Pretendard Regular"/>
              </a:rPr>
              <a:t>) - </a:t>
            </a:r>
            <a:r>
              <a:rPr lang="ko-KR" altLang="en-US" b="1" dirty="0" err="1">
                <a:solidFill>
                  <a:srgbClr val="787878"/>
                </a:solidFill>
                <a:latin typeface="Pretendard Regular"/>
                <a:ea typeface="Pretendard Regular"/>
              </a:rPr>
              <a:t>최빈값으로</a:t>
            </a:r>
            <a:r>
              <a:rPr lang="ko-KR" altLang="en-US" b="1" dirty="0">
                <a:solidFill>
                  <a:srgbClr val="787878"/>
                </a:solidFill>
                <a:latin typeface="Pretendard Regular"/>
                <a:ea typeface="Pretendard Regular"/>
              </a:rPr>
              <a:t> 선정</a:t>
            </a:r>
            <a:endParaRPr lang="ko-KR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405321D-DE2F-89D6-E819-86011B6C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E3C1FF-835C-1DCE-724A-3F4DDF83265D}"/>
              </a:ext>
            </a:extLst>
          </p:cNvPr>
          <p:cNvCxnSpPr>
            <a:cxnSpLocks/>
          </p:cNvCxnSpPr>
          <p:nvPr/>
        </p:nvCxnSpPr>
        <p:spPr>
          <a:xfrm>
            <a:off x="9067800" y="1409700"/>
            <a:ext cx="6350" cy="9074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ADA76D2F-0E8A-B976-961F-2DEC0FF0EF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54" b="50888"/>
          <a:stretch>
            <a:fillRect/>
          </a:stretch>
        </p:blipFill>
        <p:spPr>
          <a:xfrm>
            <a:off x="2126742" y="-635299"/>
            <a:ext cx="9402651" cy="2089449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714A0276-C6FE-B15D-4043-968B2D88B810}"/>
              </a:ext>
            </a:extLst>
          </p:cNvPr>
          <p:cNvSpPr txBox="1"/>
          <p:nvPr/>
        </p:nvSpPr>
        <p:spPr>
          <a:xfrm>
            <a:off x="228600" y="555933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FB9962-A4A6-81C9-47C7-7A4D9A4A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49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37749"/>
              </p:ext>
            </p:extLst>
          </p:nvPr>
        </p:nvGraphicFramePr>
        <p:xfrm>
          <a:off x="0" y="1333501"/>
          <a:ext cx="9067800" cy="8953498"/>
        </p:xfrm>
        <a:graphic>
          <a:graphicData uri="http://schemas.openxmlformats.org/drawingml/2006/table">
            <a:tbl>
              <a:tblPr/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140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잠재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원인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중요도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분석가능성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합계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선정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여부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88">
                <a:tc rowSpan="8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압연</a:t>
                      </a:r>
                      <a:endParaRPr lang="en-US" sz="11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조압연</a:t>
                      </a: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압하율</a:t>
                      </a:r>
                      <a:endParaRPr lang="en-US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21478"/>
                  </a:ext>
                </a:extLst>
              </a:tr>
              <a:tr h="49608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조압연</a:t>
                      </a: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폭</a:t>
                      </a:r>
                      <a:endParaRPr lang="en-US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837157"/>
                  </a:ext>
                </a:extLst>
              </a:tr>
              <a:tr h="49608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조압연</a:t>
                      </a: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endParaRPr lang="en-US" sz="1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91919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8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사상 압연 두께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115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Roll </a:t>
                      </a:r>
                      <a:r>
                        <a:rPr lang="ko-KR" alt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결함 여부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87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차 냉각 속도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18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115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Slab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폭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736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b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사상 압연 온도</a:t>
                      </a:r>
                      <a:endParaRPr lang="ko-KR" sz="18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09145"/>
                  </a:ext>
                </a:extLst>
              </a:tr>
              <a:tr h="540395">
                <a:tc rowSpan="4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소둔</a:t>
                      </a: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  <a:r>
                        <a:rPr lang="ko-KR" altLang="en-US" sz="25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산세</a:t>
                      </a:r>
                      <a:endParaRPr lang="en-US" sz="25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Descaling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횟수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0797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황산</a:t>
                      </a:r>
                      <a:r>
                        <a:rPr lang="en-US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비율</a:t>
                      </a:r>
                      <a:endParaRPr lang="en-US" sz="180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0797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라인</a:t>
                      </a:r>
                      <a:r>
                        <a:rPr lang="en-US" alt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속도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8541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작업 공장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02638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kumimoji="0" lang="en-US" altLang="ko-KR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Grinding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kumimoji="0" lang="en-US" altLang="ko-KR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kumimoji="0" lang="en-US" altLang="ko-KR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Inspection </a:t>
                      </a:r>
                      <a:endParaRPr lang="en-US" sz="2300" b="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Grinding </a:t>
                      </a:r>
                    </a:p>
                    <a:p>
                      <a:pPr algn="ctr" latinLnBrk="1"/>
                      <a:r>
                        <a:rPr lang="ko-KR" alt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종류</a:t>
                      </a:r>
                      <a:endParaRPr lang="ko-KR" altLang="en-US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endParaRPr lang="ko-KR" altLang="en-US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  <a:endParaRPr lang="ko-KR" altLang="en-US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  <a:endParaRPr lang="ko-KR" altLang="en-US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87062"/>
                  </a:ext>
                </a:extLst>
              </a:tr>
              <a:tr h="575431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b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Grinding </a:t>
                      </a:r>
                      <a:r>
                        <a:rPr lang="ko-KR" alt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횟수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760145"/>
                  </a:ext>
                </a:extLst>
              </a:tr>
              <a:tr h="822302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050" b="0" dirty="0">
                        <a:solidFill>
                          <a:srgbClr val="787878"/>
                        </a:solidFill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Surface finish </a:t>
                      </a:r>
                      <a:r>
                        <a:rPr lang="ko-KR" alt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등급</a:t>
                      </a:r>
                      <a:endParaRPr lang="en-US" altLang="ko-KR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964842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5639"/>
              </p:ext>
            </p:extLst>
          </p:nvPr>
        </p:nvGraphicFramePr>
        <p:xfrm>
          <a:off x="9093200" y="1346200"/>
          <a:ext cx="9220200" cy="2120899"/>
        </p:xfrm>
        <a:graphic>
          <a:graphicData uri="http://schemas.openxmlformats.org/drawingml/2006/table">
            <a:tbl>
              <a:tblPr/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86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잠재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원인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중요도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분석가능성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합계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선정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여부</a:t>
                      </a:r>
                      <a:endParaRPr lang="en-US" sz="11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505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6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기타</a:t>
                      </a:r>
                      <a:endParaRPr lang="en-US" sz="26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HR no.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06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작업 조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462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Gmarket Sans Medium" panose="020B0600000101010101" charset="-127"/>
                        <a:ea typeface="Gmarket Sans Medium" panose="020B0600000101010101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작업 시간</a:t>
                      </a:r>
                      <a:endParaRPr lang="en-US" sz="18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13">
            <a:extLst>
              <a:ext uri="{FF2B5EF4-FFF2-40B4-BE49-F238E27FC236}">
                <a16:creationId xmlns:a16="http://schemas.microsoft.com/office/drawing/2014/main" id="{D5643205-FEBC-4B58-A473-B0D084EF74CA}"/>
              </a:ext>
            </a:extLst>
          </p:cNvPr>
          <p:cNvSpPr txBox="1"/>
          <p:nvPr/>
        </p:nvSpPr>
        <p:spPr>
          <a:xfrm>
            <a:off x="13754100" y="800100"/>
            <a:ext cx="4686300" cy="19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b="1" dirty="0">
                <a:solidFill>
                  <a:srgbClr val="787878"/>
                </a:solidFill>
                <a:latin typeface="Pretendard Regular"/>
                <a:ea typeface="Pretendard Regular"/>
              </a:rPr>
              <a:t>* 9</a:t>
            </a:r>
            <a:r>
              <a:rPr lang="ko-KR" altLang="en-US" b="1" dirty="0">
                <a:solidFill>
                  <a:srgbClr val="787878"/>
                </a:solidFill>
                <a:latin typeface="Pretendard Regular"/>
                <a:ea typeface="Pretendard Regular"/>
              </a:rPr>
              <a:t>점 척도</a:t>
            </a:r>
            <a:r>
              <a:rPr lang="en-US" altLang="ko-KR" b="1" dirty="0">
                <a:solidFill>
                  <a:srgbClr val="787878"/>
                </a:solidFill>
                <a:latin typeface="Pretendard Regular"/>
                <a:ea typeface="Pretendard Regular"/>
              </a:rPr>
              <a:t>: 1(</a:t>
            </a:r>
            <a:r>
              <a:rPr lang="ko-KR" altLang="en-US" b="1" dirty="0">
                <a:solidFill>
                  <a:srgbClr val="787878"/>
                </a:solidFill>
                <a:latin typeface="Pretendard Regular"/>
                <a:ea typeface="Pretendard Regular"/>
              </a:rPr>
              <a:t>약</a:t>
            </a:r>
            <a:r>
              <a:rPr lang="en-US" altLang="ko-KR" b="1" dirty="0">
                <a:solidFill>
                  <a:srgbClr val="787878"/>
                </a:solidFill>
                <a:latin typeface="Pretendard Regular"/>
                <a:ea typeface="Pretendard Regular"/>
              </a:rPr>
              <a:t>), 3(</a:t>
            </a:r>
            <a:r>
              <a:rPr lang="ko-KR" altLang="en-US" b="1" dirty="0">
                <a:solidFill>
                  <a:srgbClr val="787878"/>
                </a:solidFill>
                <a:latin typeface="Pretendard Regular"/>
                <a:ea typeface="Pretendard Regular"/>
              </a:rPr>
              <a:t>중</a:t>
            </a:r>
            <a:r>
              <a:rPr lang="en-US" altLang="ko-KR" b="1" dirty="0">
                <a:solidFill>
                  <a:srgbClr val="787878"/>
                </a:solidFill>
                <a:latin typeface="Pretendard Regular"/>
                <a:ea typeface="Pretendard Regular"/>
              </a:rPr>
              <a:t>), 9(</a:t>
            </a:r>
            <a:r>
              <a:rPr lang="ko-KR" altLang="en-US" b="1" dirty="0">
                <a:solidFill>
                  <a:srgbClr val="787878"/>
                </a:solidFill>
                <a:latin typeface="Pretendard Regular"/>
                <a:ea typeface="Pretendard Regular"/>
              </a:rPr>
              <a:t>강</a:t>
            </a:r>
            <a:r>
              <a:rPr lang="en-US" altLang="ko-KR" b="1" dirty="0">
                <a:solidFill>
                  <a:srgbClr val="787878"/>
                </a:solidFill>
                <a:latin typeface="Pretendard Regular"/>
                <a:ea typeface="Pretendard Regular"/>
              </a:rPr>
              <a:t>) - </a:t>
            </a:r>
            <a:r>
              <a:rPr lang="ko-KR" altLang="en-US" b="1" dirty="0" err="1">
                <a:solidFill>
                  <a:srgbClr val="787878"/>
                </a:solidFill>
                <a:latin typeface="Pretendard Regular"/>
                <a:ea typeface="Pretendard Regular"/>
              </a:rPr>
              <a:t>최빈값으로</a:t>
            </a:r>
            <a:r>
              <a:rPr lang="ko-KR" altLang="en-US" b="1" dirty="0">
                <a:solidFill>
                  <a:srgbClr val="787878"/>
                </a:solidFill>
                <a:latin typeface="Pretendard Regular"/>
                <a:ea typeface="Pretendard Regular"/>
              </a:rPr>
              <a:t> 선정</a:t>
            </a:r>
            <a:endParaRPr lang="ko-KR" b="0" i="0" u="none" strike="noStrike" dirty="0">
              <a:solidFill>
                <a:srgbClr val="787878"/>
              </a:solidFill>
              <a:ea typeface="Pretendard Regular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FC4B0E3-487A-DDE7-386E-DC46715BB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AE2C974-0298-E369-7AE0-336D65A3EE82}"/>
              </a:ext>
            </a:extLst>
          </p:cNvPr>
          <p:cNvCxnSpPr>
            <a:cxnSpLocks/>
          </p:cNvCxnSpPr>
          <p:nvPr/>
        </p:nvCxnSpPr>
        <p:spPr>
          <a:xfrm>
            <a:off x="9067800" y="1409700"/>
            <a:ext cx="6350" cy="9074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B665F195-AD94-9719-0D88-FC889A25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54" b="50888"/>
          <a:stretch>
            <a:fillRect/>
          </a:stretch>
        </p:blipFill>
        <p:spPr>
          <a:xfrm>
            <a:off x="2126742" y="-635299"/>
            <a:ext cx="9402651" cy="2089449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76A5817B-4F4D-061E-9F0E-3011F9A98AD8}"/>
              </a:ext>
            </a:extLst>
          </p:cNvPr>
          <p:cNvSpPr txBox="1"/>
          <p:nvPr/>
        </p:nvSpPr>
        <p:spPr>
          <a:xfrm>
            <a:off x="228600" y="555933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B2AD33-A808-7BB1-4C32-F8E02EB2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359665-DEA1-3E62-7F2B-1301B9617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86C3980D-85F3-C632-59C1-B8E905927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107EF76-4627-271C-534F-073DEBEB2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98410"/>
              </p:ext>
            </p:extLst>
          </p:nvPr>
        </p:nvGraphicFramePr>
        <p:xfrm>
          <a:off x="0" y="1409789"/>
          <a:ext cx="18288002" cy="8904211"/>
        </p:xfrm>
        <a:graphic>
          <a:graphicData uri="http://schemas.openxmlformats.org/drawingml/2006/table">
            <a:tbl>
              <a:tblPr/>
              <a:tblGrid>
                <a:gridCol w="2224950">
                  <a:extLst>
                    <a:ext uri="{9D8B030D-6E8A-4147-A177-3AD203B41FA5}">
                      <a16:colId xmlns:a16="http://schemas.microsoft.com/office/drawing/2014/main" val="3812015373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4120741307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1046381990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3959783105"/>
                    </a:ext>
                  </a:extLst>
                </a:gridCol>
              </a:tblGrid>
              <a:tr h="46511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잠재원인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데이터명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속성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데이터소스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발생주기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수집방법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수집기간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수집가능성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주요특성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001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제강공정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l-GR" altLang="ko-KR" sz="2000" b="0" i="0" kern="1200" dirty="0">
                          <a:solidFill>
                            <a:srgbClr val="787878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δ</a:t>
                      </a:r>
                      <a:r>
                        <a:rPr lang="en-US" altLang="ko-KR" sz="2000" b="0" i="0" kern="1200" dirty="0">
                          <a:solidFill>
                            <a:srgbClr val="787878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 ferrite </a:t>
                      </a:r>
                      <a:r>
                        <a:rPr lang="ko-KR" altLang="en-US" sz="2000" b="0" i="0" kern="1200" dirty="0">
                          <a:solidFill>
                            <a:srgbClr val="787878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함량</a:t>
                      </a:r>
                      <a:endParaRPr 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POSCO </a:t>
                      </a: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데이터센터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5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담당자 요청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5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24.06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~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24.09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21478"/>
                  </a:ext>
                </a:extLst>
              </a:tr>
              <a:tr h="552001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용강 온도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837157"/>
                  </a:ext>
                </a:extLst>
              </a:tr>
              <a:tr h="552001">
                <a:tc rowSpan="4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정련공정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Tundish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0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Tundish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체류시간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0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Tundish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폭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26149"/>
                  </a:ext>
                </a:extLst>
              </a:tr>
              <a:tr h="552001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AOD </a:t>
                      </a:r>
                      <a:r>
                        <a:rPr lang="ko-KR" altLang="en-US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가스추출량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027">
                <a:tc rowSpan="9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연주공정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연주작업시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Slab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0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연주작업 시간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20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편석 여부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20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냉각수 분사불량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20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MLAC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정확도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60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Mold Flux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두께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60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Slab Grinding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방법</a:t>
                      </a:r>
                      <a:endParaRPr 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87878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87878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rgbClr val="91919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200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Long Nozzle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깊이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87062"/>
                  </a:ext>
                </a:extLst>
              </a:tr>
              <a:tr h="552001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침적 </a:t>
                      </a:r>
                      <a:r>
                        <a:rPr lang="en-US" altLang="ko-KR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Nozzle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깊이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641295"/>
                  </a:ext>
                </a:extLst>
              </a:tr>
            </a:tbl>
          </a:graphicData>
        </a:graphic>
      </p:graphicFrame>
      <p:sp>
        <p:nvSpPr>
          <p:cNvPr id="8" name="TextBox 10">
            <a:extLst>
              <a:ext uri="{FF2B5EF4-FFF2-40B4-BE49-F238E27FC236}">
                <a16:creationId xmlns:a16="http://schemas.microsoft.com/office/drawing/2014/main" id="{970DB1EC-FF88-7547-B9B1-B79F3E612E83}"/>
              </a:ext>
            </a:extLst>
          </p:cNvPr>
          <p:cNvSpPr txBox="1"/>
          <p:nvPr/>
        </p:nvSpPr>
        <p:spPr>
          <a:xfrm>
            <a:off x="228600" y="555933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9D9C0E7C-4A70-7C41-534A-8FBCB120911E}"/>
              </a:ext>
            </a:extLst>
          </p:cNvPr>
          <p:cNvSpPr txBox="1"/>
          <p:nvPr/>
        </p:nvSpPr>
        <p:spPr>
          <a:xfrm>
            <a:off x="2209800" y="568954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데이터 수집 계획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EE3FEE-CA69-76BB-7A28-5C2C224A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87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E0DFF-458E-AA5A-C675-288F9C7B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81AE8CC-8FF3-77A5-1C88-BE53E2C49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194129"/>
              </p:ext>
            </p:extLst>
          </p:nvPr>
        </p:nvGraphicFramePr>
        <p:xfrm>
          <a:off x="0" y="1409788"/>
          <a:ext cx="18288002" cy="8877214"/>
        </p:xfrm>
        <a:graphic>
          <a:graphicData uri="http://schemas.openxmlformats.org/drawingml/2006/table">
            <a:tbl>
              <a:tblPr/>
              <a:tblGrid>
                <a:gridCol w="2224950">
                  <a:extLst>
                    <a:ext uri="{9D8B030D-6E8A-4147-A177-3AD203B41FA5}">
                      <a16:colId xmlns:a16="http://schemas.microsoft.com/office/drawing/2014/main" val="3812015373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4120741307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1046381990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3959783105"/>
                    </a:ext>
                  </a:extLst>
                </a:gridCol>
              </a:tblGrid>
              <a:tr h="62702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잠재원인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데이터명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속성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데이터소스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발생주기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수집방법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수집기간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수집가능성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주요특성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31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연주공장</a:t>
                      </a:r>
                      <a:endParaRPr lang="en-US" sz="25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Mold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폭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5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POSCO </a:t>
                      </a: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데이터센터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5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담당자 요청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5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24.06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~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24.09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21478"/>
                  </a:ext>
                </a:extLst>
              </a:tr>
              <a:tr h="508764">
                <a:tc rowSpan="9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 공정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예열대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837157"/>
                  </a:ext>
                </a:extLst>
              </a:tr>
              <a:tr h="50876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가열대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76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균열대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5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예열대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시간</a:t>
                      </a:r>
                      <a:endParaRPr 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8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가열대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시간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5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균열대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시간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5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 호기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76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 </a:t>
                      </a:r>
                      <a:r>
                        <a:rPr lang="ko-KR" altLang="en-US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장입열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512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조압연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압하율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5126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조압연</a:t>
                      </a: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공정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조압연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폭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383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조압연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  <a:endParaRPr 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rgbClr val="91919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180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사상압연</a:t>
                      </a: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공정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사상압연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두께</a:t>
                      </a:r>
                      <a:endParaRPr lang="ko-KR" alt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87062"/>
                  </a:ext>
                </a:extLst>
              </a:tr>
              <a:tr h="59013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사상압연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온도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760145"/>
                  </a:ext>
                </a:extLst>
              </a:tr>
              <a:tr h="59013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Roll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결함 여부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641295"/>
                  </a:ext>
                </a:extLst>
              </a:tr>
            </a:tbl>
          </a:graphicData>
        </a:graphic>
      </p:graphicFrame>
      <p:pic>
        <p:nvPicPr>
          <p:cNvPr id="5" name="Picture 3">
            <a:extLst>
              <a:ext uri="{FF2B5EF4-FFF2-40B4-BE49-F238E27FC236}">
                <a16:creationId xmlns:a16="http://schemas.microsoft.com/office/drawing/2014/main" id="{BC0CC309-D0E1-977B-19A2-C841EDB4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1F339F41-3437-1FF2-5E3D-095CFFE4F3AA}"/>
              </a:ext>
            </a:extLst>
          </p:cNvPr>
          <p:cNvSpPr txBox="1"/>
          <p:nvPr/>
        </p:nvSpPr>
        <p:spPr>
          <a:xfrm>
            <a:off x="2209800" y="568954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데이터 수집 계획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E39A651-A1C2-8F56-96ED-2B77B748B1BF}"/>
              </a:ext>
            </a:extLst>
          </p:cNvPr>
          <p:cNvSpPr txBox="1"/>
          <p:nvPr/>
        </p:nvSpPr>
        <p:spPr>
          <a:xfrm>
            <a:off x="228600" y="555933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E672D8-3F99-B09B-07CB-8FCC847E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6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9B22B-7C5A-08E3-C80E-34BD24161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F50AD02-FD1F-0298-7CA6-3612DB4E1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51372"/>
              </p:ext>
            </p:extLst>
          </p:nvPr>
        </p:nvGraphicFramePr>
        <p:xfrm>
          <a:off x="0" y="1409788"/>
          <a:ext cx="18288002" cy="8877206"/>
        </p:xfrm>
        <a:graphic>
          <a:graphicData uri="http://schemas.openxmlformats.org/drawingml/2006/table">
            <a:tbl>
              <a:tblPr/>
              <a:tblGrid>
                <a:gridCol w="2224950">
                  <a:extLst>
                    <a:ext uri="{9D8B030D-6E8A-4147-A177-3AD203B41FA5}">
                      <a16:colId xmlns:a16="http://schemas.microsoft.com/office/drawing/2014/main" val="3812015373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4120741307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1046381990"/>
                    </a:ext>
                  </a:extLst>
                </a:gridCol>
                <a:gridCol w="1790813">
                  <a:extLst>
                    <a:ext uri="{9D8B030D-6E8A-4147-A177-3AD203B41FA5}">
                      <a16:colId xmlns:a16="http://schemas.microsoft.com/office/drawing/2014/main" val="3959783105"/>
                    </a:ext>
                  </a:extLst>
                </a:gridCol>
              </a:tblGrid>
              <a:tr h="72010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잠재원인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데이터명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속성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데이터소스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발생주기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수집방법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수집기간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수집가능성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b="1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주요특성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469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사상압연</a:t>
                      </a: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공정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차 냉각 속도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POSCO </a:t>
                      </a: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데이터센터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담당자 요청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24.06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~</a:t>
                      </a: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24.09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21478"/>
                  </a:ext>
                </a:extLst>
              </a:tr>
              <a:tr h="6274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편석 발생 정도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837157"/>
                  </a:ext>
                </a:extLst>
              </a:tr>
              <a:tr h="62746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Descaling </a:t>
                      </a: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횟수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469">
                <a:tc rowSpan="4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소둔산세</a:t>
                      </a: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공정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황산 비율</a:t>
                      </a:r>
                      <a:endParaRPr 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4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라인 속도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74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AP </a:t>
                      </a:r>
                      <a:r>
                        <a:rPr lang="ko-KR" alt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두께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746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AP </a:t>
                      </a:r>
                      <a:r>
                        <a:rPr lang="ko-KR" alt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폭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469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Grinding </a:t>
                      </a: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Grinding </a:t>
                      </a:r>
                      <a:r>
                        <a:rPr lang="ko-KR" alt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종류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746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Grinding </a:t>
                      </a:r>
                      <a:r>
                        <a:rPr lang="ko-KR" alt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횟수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7469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Inspection </a:t>
                      </a:r>
                      <a:r>
                        <a:rPr lang="ko-KR" altLang="en-US" sz="25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Surface Finish </a:t>
                      </a:r>
                      <a:r>
                        <a:rPr lang="ko-KR" alt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등급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19191"/>
                          </a:solidFill>
                          <a:effectLst/>
                          <a:uLnTx/>
                          <a:uFillTx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74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HR</a:t>
                      </a:r>
                      <a:r>
                        <a:rPr lang="ko-KR" altLang="en-US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en-US" altLang="ko-KR" sz="200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no.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이산형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2746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작업 조</a:t>
                      </a:r>
                      <a:endParaRPr 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00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Datetype</a:t>
                      </a: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rgbClr val="91919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274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Etc.</a:t>
                      </a:r>
                      <a:endParaRPr lang="ko-KR" altLang="ko-KR" sz="25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작업시간</a:t>
                      </a:r>
                      <a:endParaRPr lang="ko-KR" alt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○</a:t>
                      </a:r>
                      <a:endParaRPr lang="en-US" altLang="ko-KR" sz="2000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19191"/>
                        </a:solidFill>
                        <a:effectLst/>
                        <a:uLnTx/>
                        <a:uFillTx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87062"/>
                  </a:ext>
                </a:extLst>
              </a:tr>
            </a:tbl>
          </a:graphicData>
        </a:graphic>
      </p:graphicFrame>
      <p:pic>
        <p:nvPicPr>
          <p:cNvPr id="5" name="Picture 3">
            <a:extLst>
              <a:ext uri="{FF2B5EF4-FFF2-40B4-BE49-F238E27FC236}">
                <a16:creationId xmlns:a16="http://schemas.microsoft.com/office/drawing/2014/main" id="{F338A69D-5E3C-61BC-2B94-134A4E23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7248983-575D-11B9-61ED-57381784E897}"/>
              </a:ext>
            </a:extLst>
          </p:cNvPr>
          <p:cNvSpPr txBox="1"/>
          <p:nvPr/>
        </p:nvSpPr>
        <p:spPr>
          <a:xfrm>
            <a:off x="228600" y="555933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39269EE2-5803-CC76-ED85-A23CE1FA6CD5}"/>
              </a:ext>
            </a:extLst>
          </p:cNvPr>
          <p:cNvSpPr txBox="1"/>
          <p:nvPr/>
        </p:nvSpPr>
        <p:spPr>
          <a:xfrm>
            <a:off x="2209800" y="568954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데이터 수집 계획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04F8FC-C184-35AC-7720-9EF229A1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4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60BD8-5C41-E5FD-506E-A81D10B8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B4F73D-4B5F-6F19-2683-FF15FFAC5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7EA224-92D0-8899-AE00-42B9FE3588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-9832" y="4260026"/>
            <a:ext cx="18567400" cy="11734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6C32C0A-A69F-BCB7-0FE9-E6E5A004C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96900"/>
            <a:ext cx="6019800" cy="9169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C57609-B127-4E94-C657-A4B64D7762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20"/>
          <a:stretch>
            <a:fillRect/>
          </a:stretch>
        </p:blipFill>
        <p:spPr>
          <a:xfrm>
            <a:off x="2471203" y="1060092"/>
            <a:ext cx="4049273" cy="46676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8EA7316-567D-8366-288E-AFFFEA80B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842" y="1123950"/>
            <a:ext cx="2880789" cy="4533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FF857E9-C32C-DC16-81A2-FA75A97F1FE2}"/>
              </a:ext>
            </a:extLst>
          </p:cNvPr>
          <p:cNvSpPr txBox="1"/>
          <p:nvPr/>
        </p:nvSpPr>
        <p:spPr>
          <a:xfrm>
            <a:off x="3238500" y="787400"/>
            <a:ext cx="6972300" cy="222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7149"/>
              </a:lnSpc>
            </a:pPr>
            <a:r>
              <a:rPr lang="ko-KR" sz="8200" b="1" i="0" u="none" strike="noStrike" spc="-5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세계에서</a:t>
            </a:r>
            <a:r>
              <a:rPr lang="en-US" sz="8200" b="1" i="0" u="none" strike="noStrike" spc="-5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8200" b="1" i="0" u="none" strike="noStrike" spc="-5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가장</a:t>
            </a:r>
          </a:p>
          <a:p>
            <a:pPr lvl="0" algn="l">
              <a:lnSpc>
                <a:spcPct val="87149"/>
              </a:lnSpc>
            </a:pPr>
            <a:r>
              <a:rPr lang="ko-KR" sz="6100" b="0" i="0" u="none" strike="noStrike" spc="-4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경쟁력</a:t>
            </a:r>
            <a:r>
              <a:rPr lang="en-US" sz="6100" b="0" i="0" u="none" strike="noStrike" spc="-4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6100" b="0" i="0" u="none" strike="noStrike" spc="-4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있는</a:t>
            </a:r>
            <a:r>
              <a:rPr lang="en-US" sz="6100" b="0" i="0" u="none" strike="noStrike" spc="-4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6100" b="0" i="0" u="none" strike="noStrike" spc="-400" dirty="0" err="1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철강사</a:t>
            </a:r>
            <a:r>
              <a:rPr lang="en-US" sz="6100" b="0" i="0" u="none" strike="noStrike" spc="-4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F8B66BC-8EA8-E093-86C8-C3DDFE0524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39584F7E-1204-085A-54B5-389D4F7AD28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11264900" y="1612900"/>
            <a:ext cx="1689100" cy="1689100"/>
          </a:xfrm>
          <a:prstGeom prst="rect">
            <a:avLst/>
          </a:prstGeom>
          <a:effectLst>
            <a:outerShdw blurRad="28335" dist="155699" dir="2760000">
              <a:srgbClr val="000000">
                <a:alpha val="14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A7649E7-0568-5FDD-8A9A-322BD81F1FD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13779500" y="1612900"/>
            <a:ext cx="1689100" cy="1689100"/>
          </a:xfrm>
          <a:prstGeom prst="rect">
            <a:avLst/>
          </a:prstGeom>
          <a:effectLst>
            <a:outerShdw blurRad="28335" dist="155699" dir="2760000">
              <a:srgbClr val="000000">
                <a:alpha val="14000"/>
              </a:srgbClr>
            </a:outerShdw>
          </a:effec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A4D6313-ADDD-A145-4725-78F0CF4A5F9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11264900" y="6426200"/>
            <a:ext cx="1689100" cy="1689100"/>
          </a:xfrm>
          <a:prstGeom prst="rect">
            <a:avLst/>
          </a:prstGeom>
          <a:effectLst>
            <a:outerShdw blurRad="28335" dist="155699" dir="2760000">
              <a:srgbClr val="000000">
                <a:alpha val="14000"/>
              </a:srgbClr>
            </a:outerShdw>
          </a:effec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1E62F9C-E469-59B7-9840-3B9B15AAF751}"/>
              </a:ext>
            </a:extLst>
          </p:cNvPr>
          <p:cNvSpPr txBox="1"/>
          <p:nvPr/>
        </p:nvSpPr>
        <p:spPr>
          <a:xfrm>
            <a:off x="11150600" y="8204200"/>
            <a:ext cx="1905000" cy="457200"/>
          </a:xfrm>
          <a:prstGeom prst="rect">
            <a:avLst/>
          </a:prstGeom>
          <a:effectLst>
            <a:outerShdw dist="165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30226"/>
              </a:lnSpc>
            </a:pPr>
            <a:r>
              <a:rPr lang="ko-KR" sz="2600" b="0" i="0" u="none" strike="noStrike" spc="-100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화학</a:t>
            </a:r>
            <a:r>
              <a:rPr lang="en-US" sz="2600" b="0" i="0" u="none" strike="noStrike" spc="-100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spc="-100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설비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60ACEB83-8AC2-6569-0804-201DFEE5C14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13728700" y="6426200"/>
            <a:ext cx="1689100" cy="1689100"/>
          </a:xfrm>
          <a:prstGeom prst="rect">
            <a:avLst/>
          </a:prstGeom>
          <a:effectLst>
            <a:outerShdw blurRad="28335" dist="155699" dir="2760000">
              <a:srgbClr val="000000">
                <a:alpha val="14000"/>
              </a:srgbClr>
            </a:outerShdw>
          </a:effec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76E9AF5-4132-67BE-EFF6-0117BD276427}"/>
              </a:ext>
            </a:extLst>
          </p:cNvPr>
          <p:cNvSpPr txBox="1"/>
          <p:nvPr/>
        </p:nvSpPr>
        <p:spPr>
          <a:xfrm>
            <a:off x="13614400" y="8204200"/>
            <a:ext cx="1905000" cy="457200"/>
          </a:xfrm>
          <a:prstGeom prst="rect">
            <a:avLst/>
          </a:prstGeom>
          <a:effectLst>
            <a:outerShdw dist="165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30226"/>
              </a:lnSpc>
            </a:pPr>
            <a:r>
              <a:rPr lang="ko-KR" sz="2600" b="0" i="0" u="none" strike="noStrike" spc="-100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주방용품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A364DAE8-4703-4B9E-EF5A-87B952ED867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15201900" y="3962400"/>
            <a:ext cx="1689100" cy="1689100"/>
          </a:xfrm>
          <a:prstGeom prst="rect">
            <a:avLst/>
          </a:prstGeom>
          <a:effectLst>
            <a:outerShdw blurRad="28335" dist="155699" dir="2760000">
              <a:srgbClr val="000000">
                <a:alpha val="14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7C51475-E1C8-248B-131D-84C3D236CDE4}"/>
              </a:ext>
            </a:extLst>
          </p:cNvPr>
          <p:cNvSpPr txBox="1"/>
          <p:nvPr/>
        </p:nvSpPr>
        <p:spPr>
          <a:xfrm>
            <a:off x="15087600" y="5727700"/>
            <a:ext cx="1905000" cy="457200"/>
          </a:xfrm>
          <a:prstGeom prst="rect">
            <a:avLst/>
          </a:prstGeom>
          <a:effectLst>
            <a:outerShdw dist="165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30226"/>
              </a:lnSpc>
            </a:pPr>
            <a:r>
              <a:rPr lang="ko-KR" sz="2600" b="0" i="0" u="none" strike="noStrike" spc="-100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의료기구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69F104D9-7BC6-6935-DFE6-E965DFE5AAC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9791700" y="3949700"/>
            <a:ext cx="1689100" cy="1689100"/>
          </a:xfrm>
          <a:prstGeom prst="rect">
            <a:avLst/>
          </a:prstGeom>
          <a:effectLst>
            <a:outerShdw blurRad="28335" dist="155699" dir="2760000">
              <a:srgbClr val="000000">
                <a:alpha val="14000"/>
              </a:srgbClr>
            </a:outerShdw>
          </a:effectLst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AB5F0215-DDCC-5566-FFE7-2E247D9D0475}"/>
              </a:ext>
            </a:extLst>
          </p:cNvPr>
          <p:cNvSpPr txBox="1"/>
          <p:nvPr/>
        </p:nvSpPr>
        <p:spPr>
          <a:xfrm>
            <a:off x="9677400" y="5727700"/>
            <a:ext cx="1905000" cy="457200"/>
          </a:xfrm>
          <a:prstGeom prst="rect">
            <a:avLst/>
          </a:prstGeom>
          <a:effectLst>
            <a:outerShdw dist="165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30226"/>
              </a:lnSpc>
            </a:pPr>
            <a:r>
              <a:rPr lang="ko-KR" sz="2600" b="0" i="0" u="none" strike="noStrike" spc="-100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건축</a:t>
            </a:r>
            <a:r>
              <a:rPr lang="en-US" sz="2600" b="0" i="0" u="none" strike="noStrike" spc="-100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spc="-100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자재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486D7549-1B94-B412-D0FA-26A857FBEE4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80ECBF39-F21F-40E2-2D93-7F8FDAC417D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3600000">
            <a:off x="13716000" y="6235700"/>
            <a:ext cx="393700" cy="2032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FCBEF5C-B208-A6AE-E5C1-326F3F09AFC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7080000">
            <a:off x="12560300" y="6235700"/>
            <a:ext cx="393700" cy="203200"/>
          </a:xfrm>
          <a:prstGeom prst="rect">
            <a:avLst/>
          </a:prstGeom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EC8F5AFD-01B4-D3F1-DAD4-A77C573910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729312BF-BD3F-86AC-F1FA-53D6213041B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5000"/>
          </a:blip>
          <a:stretch>
            <a:fillRect/>
          </a:stretch>
        </p:blipFill>
        <p:spPr>
          <a:xfrm rot="-14520000">
            <a:off x="13716000" y="3365500"/>
            <a:ext cx="393700" cy="2032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0DBDB115-7E6C-F2CA-DB6C-B13FD82AC54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5000"/>
          </a:blip>
          <a:stretch>
            <a:fillRect/>
          </a:stretch>
        </p:blipFill>
        <p:spPr>
          <a:xfrm rot="-7140000">
            <a:off x="12560300" y="3365500"/>
            <a:ext cx="393700" cy="2032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CDF9F376-506A-0BD6-2823-6BFC3113607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5000"/>
          </a:blip>
          <a:stretch>
            <a:fillRect/>
          </a:stretch>
        </p:blipFill>
        <p:spPr>
          <a:xfrm rot="-10800000">
            <a:off x="11607800" y="4699000"/>
            <a:ext cx="393700" cy="2032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56E25084-4BFF-AAB3-9BC8-80B4AFC0E86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5000"/>
          </a:blip>
          <a:stretch>
            <a:fillRect/>
          </a:stretch>
        </p:blipFill>
        <p:spPr>
          <a:xfrm rot="-10800000">
            <a:off x="14643100" y="4699000"/>
            <a:ext cx="393700" cy="2032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84962790-4ADC-E721-8AEA-444465B6438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95000"/>
          </a:blip>
          <a:stretch>
            <a:fillRect/>
          </a:stretch>
        </p:blipFill>
        <p:spPr>
          <a:xfrm>
            <a:off x="10769600" y="1651000"/>
            <a:ext cx="2743200" cy="17399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4574268A-6501-506A-0B90-31CF1501DF9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95000"/>
          </a:blip>
          <a:stretch>
            <a:fillRect/>
          </a:stretch>
        </p:blipFill>
        <p:spPr>
          <a:xfrm>
            <a:off x="13944600" y="6324600"/>
            <a:ext cx="1308100" cy="13081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EE83F28D-C6E5-9C26-9EE2-F733FA69788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5000"/>
          </a:blip>
          <a:stretch>
            <a:fillRect/>
          </a:stretch>
        </p:blipFill>
        <p:spPr>
          <a:xfrm>
            <a:off x="14058900" y="6908800"/>
            <a:ext cx="1181100" cy="11811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A67FA613-F489-7CAD-6A9C-5459749964FF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95000"/>
          </a:blip>
          <a:stretch>
            <a:fillRect/>
          </a:stretch>
        </p:blipFill>
        <p:spPr>
          <a:xfrm>
            <a:off x="13804900" y="1612900"/>
            <a:ext cx="1701800" cy="17018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EEC62143-BA76-8936-C96B-2A811506F92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95000"/>
          </a:blip>
          <a:stretch>
            <a:fillRect/>
          </a:stretch>
        </p:blipFill>
        <p:spPr>
          <a:xfrm>
            <a:off x="15316200" y="4152900"/>
            <a:ext cx="1422400" cy="14224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80352444-AA15-2209-1CE4-AB2507DD6FEC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95000"/>
          </a:blip>
          <a:stretch>
            <a:fillRect/>
          </a:stretch>
        </p:blipFill>
        <p:spPr>
          <a:xfrm>
            <a:off x="11366500" y="6451600"/>
            <a:ext cx="1511300" cy="15748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EE11FED2-FBAE-AAC8-EE80-0D75D816154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95000"/>
          </a:blip>
          <a:stretch>
            <a:fillRect/>
          </a:stretch>
        </p:blipFill>
        <p:spPr>
          <a:xfrm>
            <a:off x="11811000" y="3632200"/>
            <a:ext cx="3136900" cy="2362200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0C7704CD-D21B-E743-0564-0255B9EE3A7A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95000"/>
          </a:blip>
          <a:stretch>
            <a:fillRect/>
          </a:stretch>
        </p:blipFill>
        <p:spPr>
          <a:xfrm>
            <a:off x="10795000" y="4203700"/>
            <a:ext cx="3822700" cy="20066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512EBCF9-CDB6-F5C7-57C9-6CCC7D6CCFEF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95000"/>
          </a:blip>
          <a:stretch>
            <a:fillRect/>
          </a:stretch>
        </p:blipFill>
        <p:spPr>
          <a:xfrm>
            <a:off x="9283700" y="3708400"/>
            <a:ext cx="2540000" cy="1689100"/>
          </a:xfrm>
          <a:prstGeom prst="rect">
            <a:avLst/>
          </a:prstGeom>
        </p:spPr>
      </p:pic>
      <p:sp>
        <p:nvSpPr>
          <p:cNvPr id="36" name="TextBox 36">
            <a:extLst>
              <a:ext uri="{FF2B5EF4-FFF2-40B4-BE49-F238E27FC236}">
                <a16:creationId xmlns:a16="http://schemas.microsoft.com/office/drawing/2014/main" id="{D2EDA784-E6E6-80F3-07EF-03C9364612A0}"/>
              </a:ext>
            </a:extLst>
          </p:cNvPr>
          <p:cNvSpPr txBox="1"/>
          <p:nvPr/>
        </p:nvSpPr>
        <p:spPr>
          <a:xfrm>
            <a:off x="11176000" y="3441700"/>
            <a:ext cx="1689100" cy="469900"/>
          </a:xfrm>
          <a:prstGeom prst="rect">
            <a:avLst/>
          </a:prstGeom>
          <a:effectLst>
            <a:outerShdw dist="165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선박</a:t>
            </a:r>
            <a:r>
              <a:rPr lang="en-US" sz="2600" b="0" i="0" u="none" strike="noStrike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부품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6141C478-B636-46D9-2751-002DC7124D32}"/>
              </a:ext>
            </a:extLst>
          </p:cNvPr>
          <p:cNvSpPr txBox="1"/>
          <p:nvPr/>
        </p:nvSpPr>
        <p:spPr>
          <a:xfrm>
            <a:off x="13601700" y="3441700"/>
            <a:ext cx="2374900" cy="469900"/>
          </a:xfrm>
          <a:prstGeom prst="rect">
            <a:avLst/>
          </a:prstGeom>
          <a:effectLst>
            <a:outerShdw dist="1651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자동차</a:t>
            </a:r>
            <a:r>
              <a:rPr lang="en-US" sz="2600" b="0" i="0" u="none" strike="noStrike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부품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151D416B-D82A-145D-B5D8-1B5E3988EF6A}"/>
              </a:ext>
            </a:extLst>
          </p:cNvPr>
          <p:cNvSpPr txBox="1"/>
          <p:nvPr/>
        </p:nvSpPr>
        <p:spPr>
          <a:xfrm>
            <a:off x="11442700" y="5765800"/>
            <a:ext cx="3886200" cy="495300"/>
          </a:xfrm>
          <a:prstGeom prst="rect">
            <a:avLst/>
          </a:prstGeom>
          <a:effectLst>
            <a:outerShdw dist="5334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다용도</a:t>
            </a:r>
            <a:r>
              <a:rPr lang="en-US" sz="2800" b="0" i="0" u="none" strike="noStrike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800" b="0" i="0" u="none" strike="noStrike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스테인리스강</a:t>
            </a:r>
            <a:r>
              <a:rPr lang="en-US" sz="2800" b="0" i="0" u="none" strike="noStrike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800" b="0" i="0" u="none" strike="noStrike">
                <a:solidFill>
                  <a:srgbClr val="FFFFFF">
                    <a:alpha val="94902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제조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268F2625-5C53-3DAB-9254-881C1D960EC8}"/>
              </a:ext>
            </a:extLst>
          </p:cNvPr>
          <p:cNvSpPr txBox="1"/>
          <p:nvPr/>
        </p:nvSpPr>
        <p:spPr>
          <a:xfrm>
            <a:off x="774700" y="9283700"/>
            <a:ext cx="4749800" cy="330200"/>
          </a:xfrm>
          <a:prstGeom prst="rect">
            <a:avLst/>
          </a:prstGeom>
          <a:effectLst>
            <a:outerShdw dist="19431" dir="2700000">
              <a:srgbClr val="000000">
                <a:alpha val="100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*WSD (World Steel Dynamics) 15</a:t>
            </a:r>
            <a:r>
              <a:rPr lang="ko-KR" sz="1800" b="0" i="0" u="none" strike="noStrike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</a:t>
            </a:r>
            <a:r>
              <a:rPr lang="en-US" sz="1800" b="0" i="0" u="none" strike="noStrike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연속</a:t>
            </a:r>
            <a:r>
              <a:rPr lang="en-US" sz="1800" b="0" i="0" u="none" strike="noStrike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선정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A79B6EC1-E83E-CCD8-8BDA-50E46F8EB7B0}"/>
              </a:ext>
            </a:extLst>
          </p:cNvPr>
          <p:cNvSpPr txBox="1"/>
          <p:nvPr/>
        </p:nvSpPr>
        <p:spPr>
          <a:xfrm>
            <a:off x="3187700" y="723900"/>
            <a:ext cx="850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FFFFFF">
                    <a:alpha val="63137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</a:p>
        </p:txBody>
      </p: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F7DBBA22-8BAA-1099-6D9D-B6828FDF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3026C4-D102-1A17-F9DC-844500D896B2}"/>
              </a:ext>
            </a:extLst>
          </p:cNvPr>
          <p:cNvSpPr txBox="1"/>
          <p:nvPr/>
        </p:nvSpPr>
        <p:spPr>
          <a:xfrm>
            <a:off x="1342974" y="9722026"/>
            <a:ext cx="16373526" cy="584024"/>
          </a:xfrm>
          <a:prstGeom prst="rect">
            <a:avLst/>
          </a:prstGeom>
          <a:noFill/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  <a:defRPr/>
            </a:pPr>
            <a:r>
              <a:rPr lang="en-US" altLang="ko-KR" sz="4400" dirty="0">
                <a:gradFill flip="none" rotWithShape="1">
                  <a:gsLst>
                    <a:gs pos="2000">
                      <a:schemeClr val="bg1">
                        <a:shade val="67500"/>
                        <a:satMod val="115000"/>
                        <a:lumMod val="36000"/>
                        <a:lumOff val="64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00 </a:t>
            </a:r>
            <a:r>
              <a:rPr lang="ko-KR" altLang="en-US" sz="4400" dirty="0">
                <a:gradFill flip="none" rotWithShape="1">
                  <a:gsLst>
                    <a:gs pos="2000">
                      <a:schemeClr val="bg1">
                        <a:shade val="67500"/>
                        <a:satMod val="115000"/>
                        <a:lumMod val="36000"/>
                        <a:lumOff val="64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기업 소개</a:t>
            </a:r>
            <a:endParaRPr lang="en-US" sz="4400" dirty="0">
              <a:gradFill flip="none" rotWithShape="1">
                <a:gsLst>
                  <a:gs pos="2000">
                    <a:schemeClr val="bg1">
                      <a:shade val="67500"/>
                      <a:satMod val="115000"/>
                      <a:lumMod val="36000"/>
                      <a:lumOff val="64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779911"/>
      </p:ext>
    </p:extLst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740"/>
          <a:stretch>
            <a:fillRect/>
          </a:stretch>
        </p:blipFill>
        <p:spPr>
          <a:xfrm>
            <a:off x="2214661" y="-609600"/>
            <a:ext cx="9537700" cy="425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5EBFD3-813F-ABF1-1CEC-743FF829B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D5C54173-5DFD-8493-0879-D9DC16709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530766"/>
              </p:ext>
            </p:extLst>
          </p:nvPr>
        </p:nvGraphicFramePr>
        <p:xfrm>
          <a:off x="660400" y="1587500"/>
          <a:ext cx="16979900" cy="8500872"/>
        </p:xfrm>
        <a:graphic>
          <a:graphicData uri="http://schemas.openxmlformats.org/drawingml/2006/table">
            <a:tbl>
              <a:tblPr/>
              <a:tblGrid>
                <a:gridCol w="242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5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데이터명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 dirty="0" err="1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변수명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의미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유형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이상치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 dirty="0" err="1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결측치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4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확인결과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sts_1sm_cc</a:t>
                      </a:r>
                      <a:endParaRPr lang="en-US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제강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공정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tundish_temp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Tundish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(℃)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0℃, 500~600℃, 800~900℃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구간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확인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mlac_ratio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MLAC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적중율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(%)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ratio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값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'0' (2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건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), '120' (1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건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확인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slab_grind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Slab 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그라인딩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방법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datetime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9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누락값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존재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 rowSpan="7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sts_2fur_hr</a:t>
                      </a:r>
                      <a:endParaRPr lang="en-US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공정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f_bfg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Blast Furnace Gas (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고로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가스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f_cog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Cake Oven Gas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코크스로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가스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f_bfg_per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BFG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함량비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(%)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f_cog_per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COG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함량비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(%)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f_pre_temp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예열온도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(℃)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f_sock_temp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균열온도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(℃)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상한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1310℃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초과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확인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f_sock_interval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균열시간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누락값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존재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3400">
                <a:tc rowSpan="4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sts_3ap</a:t>
                      </a:r>
                      <a:endParaRPr lang="en-US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소둔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산세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공정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hr_coil_id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열연코일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번호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6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고유값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중복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확인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ap_prod_id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AP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생산번호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누락값</a:t>
                      </a: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존재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ap_width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AP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폭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(mm)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ap_line_speed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소둔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산세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라인</a:t>
                      </a: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속도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3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38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10">
            <a:extLst>
              <a:ext uri="{FF2B5EF4-FFF2-40B4-BE49-F238E27FC236}">
                <a16:creationId xmlns:a16="http://schemas.microsoft.com/office/drawing/2014/main" id="{0D249BD0-7485-47CF-67CB-2B16D9FA506B}"/>
              </a:ext>
            </a:extLst>
          </p:cNvPr>
          <p:cNvSpPr txBox="1"/>
          <p:nvPr/>
        </p:nvSpPr>
        <p:spPr>
          <a:xfrm>
            <a:off x="228600" y="600706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63AA79-1613-99A8-34C0-AA314585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>
            <a:extLst>
              <a:ext uri="{FF2B5EF4-FFF2-40B4-BE49-F238E27FC236}">
                <a16:creationId xmlns:a16="http://schemas.microsoft.com/office/drawing/2014/main" id="{B4CFBC30-F704-360B-9DAF-62683471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367709"/>
            <a:ext cx="6781799" cy="574182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0BFDEE10-62A3-0BD6-CA9E-0BBD49D8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92859"/>
            <a:ext cx="6781799" cy="5741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8F1D12-9EDC-8B01-4A22-95B307EFECBC}"/>
              </a:ext>
            </a:extLst>
          </p:cNvPr>
          <p:cNvSpPr/>
          <p:nvPr/>
        </p:nvSpPr>
        <p:spPr>
          <a:xfrm>
            <a:off x="850900" y="3098800"/>
            <a:ext cx="6756400" cy="1054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82A6A586-4475-72B8-8550-74365B3A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059"/>
            <a:ext cx="6781799" cy="5741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8191500"/>
            <a:ext cx="6858000" cy="167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900" y="2463800"/>
            <a:ext cx="6769100" cy="168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900" y="4305300"/>
            <a:ext cx="6769100" cy="168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900" y="6299200"/>
            <a:ext cx="6769100" cy="168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900" y="8166100"/>
            <a:ext cx="6769100" cy="1689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2717800" y="1727200"/>
            <a:ext cx="60579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400" b="1" i="0" u="none" strike="noStrike" dirty="0">
                <a:solidFill>
                  <a:srgbClr val="22609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원천</a:t>
            </a:r>
            <a:r>
              <a:rPr lang="en-US" sz="3400" b="1" i="0" u="none" strike="noStrike" dirty="0">
                <a:solidFill>
                  <a:srgbClr val="22609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3400" b="1" i="0" u="none" strike="noStrike" dirty="0">
                <a:solidFill>
                  <a:srgbClr val="22609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sz="3400" b="1" i="0" u="none" strike="noStrike" dirty="0">
                <a:solidFill>
                  <a:srgbClr val="22609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3400" b="1" i="0" u="none" strike="noStrike" dirty="0">
                <a:solidFill>
                  <a:srgbClr val="22609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91500" y="4889500"/>
            <a:ext cx="1828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1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sz="31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31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통합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29600" y="5511800"/>
            <a:ext cx="1828800" cy="863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/>
          <p:cNvSpPr txBox="1"/>
          <p:nvPr/>
        </p:nvSpPr>
        <p:spPr>
          <a:xfrm>
            <a:off x="12725400" y="1727200"/>
            <a:ext cx="60579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400" b="1" i="0" u="none" strike="noStrike" dirty="0">
                <a:solidFill>
                  <a:srgbClr val="22609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정제</a:t>
            </a:r>
            <a:r>
              <a:rPr lang="en-US" sz="3400" b="1" i="0" u="none" strike="noStrike" dirty="0">
                <a:solidFill>
                  <a:srgbClr val="22609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3400" b="1" i="0" u="none" strike="noStrike" dirty="0">
                <a:solidFill>
                  <a:srgbClr val="22609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sz="3400" b="1" i="0" u="none" strike="noStrike" dirty="0">
                <a:solidFill>
                  <a:srgbClr val="22609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3400" b="1" i="0" u="none" strike="noStrike" dirty="0">
                <a:solidFill>
                  <a:srgbClr val="22609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20400" y="2978150"/>
            <a:ext cx="6629400" cy="863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50000"/>
              </a:lnSpc>
            </a:pPr>
            <a:r>
              <a:rPr lang="en-US" sz="2600" b="0" i="0" u="none" strike="noStrike" dirty="0" err="1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charge_id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sz="2600" b="0" i="0" u="none" strike="noStrike" dirty="0" err="1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slab_no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중복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8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제거</a:t>
            </a:r>
          </a:p>
          <a:p>
            <a:pPr lvl="0" algn="ctr">
              <a:lnSpc>
                <a:spcPct val="150000"/>
              </a:lnSpc>
            </a:pPr>
            <a:r>
              <a:rPr lang="en-US" sz="2600" b="0" i="0" u="none" strike="noStrike" dirty="0" err="1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hr_coil_id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중복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2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제거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후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통합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56900" y="4756150"/>
            <a:ext cx="6629400" cy="927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50000"/>
              </a:lnSpc>
            </a:pP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특정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공정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데이터가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모두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없는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존재</a:t>
            </a:r>
          </a:p>
          <a:p>
            <a:pPr lvl="0" algn="ctr">
              <a:lnSpc>
                <a:spcPct val="150000"/>
              </a:lnSpc>
            </a:pP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목표에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부적합하므로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sz="2600" b="1" i="0" u="none" strike="noStrike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23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12500" y="8477250"/>
            <a:ext cx="60452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50000"/>
              </a:lnSpc>
            </a:pP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불균형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데이터셋에서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중요한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</a:t>
            </a:r>
          </a:p>
          <a:p>
            <a:pPr lvl="0" algn="ctr">
              <a:lnSpc>
                <a:spcPct val="150000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불량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데이터는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sz="2600" b="1" i="0" u="none" strike="noStrike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제거됨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282700" y="2603500"/>
            <a:ext cx="6045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제강</a:t>
            </a:r>
            <a:r>
              <a:rPr lang="en-US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/ </a:t>
            </a:r>
            <a:r>
              <a:rPr lang="ko-KR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연주</a:t>
            </a:r>
            <a:r>
              <a:rPr lang="en-US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공정</a:t>
            </a:r>
            <a:r>
              <a:rPr lang="en-US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(sts_1sm_cc)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0150" y="3209472"/>
            <a:ext cx="6045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row : 23,649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7450" y="3628572"/>
            <a:ext cx="6045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column : 15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282700" y="4432300"/>
            <a:ext cx="6045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열연</a:t>
            </a:r>
            <a:r>
              <a:rPr lang="en-US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공정</a:t>
            </a:r>
            <a:r>
              <a:rPr lang="en-US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(sts_2fur_hr)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3600" y="4972050"/>
            <a:ext cx="6743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row : 23,652</a:t>
            </a:r>
          </a:p>
          <a:p>
            <a:pPr lvl="0" algn="ctr">
              <a:lnSpc>
                <a:spcPct val="116199"/>
              </a:lnSpc>
            </a:pPr>
            <a:endParaRPr lang="en-US" sz="2600" b="0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50900" y="5454650"/>
            <a:ext cx="6743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column : 26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0150" y="6426200"/>
            <a:ext cx="6045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소둔</a:t>
            </a:r>
            <a:r>
              <a:rPr lang="en-US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/ </a:t>
            </a:r>
            <a:r>
              <a:rPr lang="ko-KR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산세</a:t>
            </a:r>
            <a:r>
              <a:rPr lang="en-US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공정</a:t>
            </a:r>
            <a:r>
              <a:rPr lang="en-US" sz="2600" b="1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(sts_3ap)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4471" y="6985000"/>
            <a:ext cx="581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row : 23,641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79071" y="7467600"/>
            <a:ext cx="581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column : 9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112500" y="6604000"/>
            <a:ext cx="6045200" cy="1066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50000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row : </a:t>
            </a:r>
            <a:r>
              <a:rPr lang="en-US" sz="2600" b="1" i="0" u="none" strike="noStrike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23,636</a:t>
            </a:r>
            <a:r>
              <a:rPr lang="en-US" sz="2600" b="1" i="0" u="none" strike="noStrike" dirty="0">
                <a:solidFill>
                  <a:srgbClr val="D949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column : </a:t>
            </a:r>
            <a:r>
              <a:rPr lang="en-US" sz="2600" b="1" i="0" u="none" strike="noStrike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47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</a:t>
            </a:r>
          </a:p>
          <a:p>
            <a:pPr lvl="0" algn="ctr">
              <a:lnSpc>
                <a:spcPct val="150000"/>
              </a:lnSpc>
            </a:pP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양품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: </a:t>
            </a:r>
            <a:r>
              <a:rPr lang="en-US" sz="2600" b="1" i="0" u="none" strike="noStrike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23,007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불량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: </a:t>
            </a:r>
            <a:r>
              <a:rPr lang="en-US" sz="2600" b="1" i="0" u="none" strike="noStrike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629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1000" y="8324850"/>
            <a:ext cx="75438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sts_3ap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</a:t>
            </a:r>
            <a:r>
              <a:rPr lang="en-US" alt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목표변수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존재</a:t>
            </a:r>
          </a:p>
          <a:p>
            <a:pPr lvl="0" algn="ctr">
              <a:lnSpc>
                <a:spcPct val="116199"/>
              </a:lnSpc>
            </a:pPr>
            <a:r>
              <a:rPr lang="en-US" sz="2600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  PK: </a:t>
            </a:r>
            <a:r>
              <a:rPr lang="en-US" sz="2600" b="1" i="0" u="none" strike="noStrike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en-US" sz="2600" b="1" i="0" u="none" strike="noStrike" dirty="0" err="1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charge_id</a:t>
            </a:r>
            <a:r>
              <a:rPr lang="en-US" sz="2600" b="1" i="0" u="none" strike="noStrike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', '</a:t>
            </a:r>
            <a:r>
              <a:rPr lang="en-US" sz="2600" b="1" i="0" u="none" strike="noStrike" dirty="0" err="1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slab_no</a:t>
            </a:r>
            <a:r>
              <a:rPr lang="en-US" sz="2600" b="1" i="0" u="none" strike="noStrike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', '</a:t>
            </a:r>
            <a:r>
              <a:rPr lang="en-US" sz="2600" b="1" i="0" u="none" strike="noStrike" dirty="0" err="1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hr_coil_id</a:t>
            </a:r>
            <a:r>
              <a:rPr lang="en-US" sz="2600" b="1" i="0" u="none" strike="noStrike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 dirty="0" err="1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활용하여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결합</a:t>
            </a:r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590D7D49-E1D8-BA79-6478-E5F5EBDC0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732E9E-A5F9-4C62-BE76-E04CDCF3E820}"/>
              </a:ext>
            </a:extLst>
          </p:cNvPr>
          <p:cNvSpPr/>
          <p:nvPr/>
        </p:nvSpPr>
        <p:spPr>
          <a:xfrm>
            <a:off x="850900" y="4927600"/>
            <a:ext cx="6756400" cy="1054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4EF4B6-24B6-B847-CAA6-F56252F64366}"/>
              </a:ext>
            </a:extLst>
          </p:cNvPr>
          <p:cNvSpPr/>
          <p:nvPr/>
        </p:nvSpPr>
        <p:spPr>
          <a:xfrm>
            <a:off x="850900" y="6902450"/>
            <a:ext cx="6756400" cy="1054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6D2C1CD-C8DA-6254-15B2-01E207B9B49A}"/>
              </a:ext>
            </a:extLst>
          </p:cNvPr>
          <p:cNvSpPr/>
          <p:nvPr/>
        </p:nvSpPr>
        <p:spPr>
          <a:xfrm>
            <a:off x="10744201" y="2632528"/>
            <a:ext cx="6756400" cy="136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8764B4-7860-8A01-FA14-42FDDC4FB070}"/>
              </a:ext>
            </a:extLst>
          </p:cNvPr>
          <p:cNvSpPr/>
          <p:nvPr/>
        </p:nvSpPr>
        <p:spPr>
          <a:xfrm>
            <a:off x="10744201" y="4442691"/>
            <a:ext cx="6756400" cy="136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BB4777-DB4B-EE69-50D3-DFB2C1C087CA}"/>
              </a:ext>
            </a:extLst>
          </p:cNvPr>
          <p:cNvSpPr/>
          <p:nvPr/>
        </p:nvSpPr>
        <p:spPr>
          <a:xfrm>
            <a:off x="10744201" y="6452096"/>
            <a:ext cx="6756400" cy="136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A5AF22-62E8-47AA-A1AF-57DD7784CE92}"/>
              </a:ext>
            </a:extLst>
          </p:cNvPr>
          <p:cNvSpPr/>
          <p:nvPr/>
        </p:nvSpPr>
        <p:spPr>
          <a:xfrm>
            <a:off x="10744201" y="8320314"/>
            <a:ext cx="6756400" cy="136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998174-911F-487D-FEDE-8F77758D2658}"/>
              </a:ext>
            </a:extLst>
          </p:cNvPr>
          <p:cNvSpPr/>
          <p:nvPr/>
        </p:nvSpPr>
        <p:spPr>
          <a:xfrm>
            <a:off x="850900" y="8320314"/>
            <a:ext cx="6756400" cy="1367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9541DC24-5609-00A9-1223-FD4CC4E0BE1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740"/>
          <a:stretch>
            <a:fillRect/>
          </a:stretch>
        </p:blipFill>
        <p:spPr>
          <a:xfrm>
            <a:off x="2214661" y="-609600"/>
            <a:ext cx="9537700" cy="4254500"/>
          </a:xfrm>
          <a:prstGeom prst="rect">
            <a:avLst/>
          </a:prstGeom>
        </p:spPr>
      </p:pic>
      <p:sp>
        <p:nvSpPr>
          <p:cNvPr id="37" name="TextBox 10">
            <a:extLst>
              <a:ext uri="{FF2B5EF4-FFF2-40B4-BE49-F238E27FC236}">
                <a16:creationId xmlns:a16="http://schemas.microsoft.com/office/drawing/2014/main" id="{9A2C0266-E9A6-C0E1-C1ED-CD7A9018CB8F}"/>
              </a:ext>
            </a:extLst>
          </p:cNvPr>
          <p:cNvSpPr txBox="1"/>
          <p:nvPr/>
        </p:nvSpPr>
        <p:spPr>
          <a:xfrm>
            <a:off x="228600" y="600706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42142908-3943-19A6-63ED-9DF3A0E0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644786"/>
              </p:ext>
            </p:extLst>
          </p:nvPr>
        </p:nvGraphicFramePr>
        <p:xfrm>
          <a:off x="838200" y="2002706"/>
          <a:ext cx="16637000" cy="2988394"/>
        </p:xfrm>
        <a:graphic>
          <a:graphicData uri="http://schemas.openxmlformats.org/drawingml/2006/table">
            <a:tbl>
              <a:tblPr/>
              <a:tblGrid>
                <a:gridCol w="229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41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1" i="0" u="none" strike="noStrike" dirty="0" err="1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변수명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계산식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유형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의미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66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dT_pre_heat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f_heat_temp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– </a:t>
                      </a:r>
                      <a:r>
                        <a:rPr lang="en-US" sz="1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f_pre_temp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9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초기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상승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(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–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예열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866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dT_heat_sock</a:t>
                      </a:r>
                      <a:endParaRPr lang="en-US" sz="19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f_sock_temp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– </a:t>
                      </a:r>
                      <a:r>
                        <a:rPr lang="en-US" sz="1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f_heat_temp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9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 후기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상승</a:t>
                      </a:r>
                      <a:r>
                        <a:rPr lang="en-US" alt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</a:t>
                      </a:r>
                      <a:r>
                        <a:rPr lang="ko-KR" alt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균</a:t>
                      </a:r>
                      <a:r>
                        <a:rPr lang="ko-KR" alt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</a:t>
                      </a:r>
                      <a:r>
                        <a:rPr lang="en-US" alt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r>
                        <a:rPr lang="en-US" alt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– </a:t>
                      </a:r>
                      <a:r>
                        <a:rPr lang="ko-KR" alt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</a:t>
                      </a:r>
                      <a:r>
                        <a:rPr lang="ko-KR" alt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</a:t>
                      </a:r>
                      <a:r>
                        <a:rPr lang="en-US" alt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r>
                        <a:rPr lang="en-US" alt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866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dT_pre_sock</a:t>
                      </a:r>
                      <a:endParaRPr lang="en-US" sz="190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f_sock_temp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– </a:t>
                      </a:r>
                      <a:r>
                        <a:rPr lang="en-US" sz="1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f_pre_temp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전체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구간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상승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총합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866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total_interval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f_pre_interval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+ </a:t>
                      </a:r>
                      <a:r>
                        <a:rPr lang="en-US" sz="1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f_heat_interval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+ </a:t>
                      </a:r>
                      <a:r>
                        <a:rPr lang="en-US" sz="19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f_sock_interval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전체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체류</a:t>
                      </a:r>
                      <a:r>
                        <a:rPr lang="en-US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시간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8664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date_diff1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f_ext_date</a:t>
                      </a:r>
                      <a:r>
                        <a:rPr 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– </a:t>
                      </a:r>
                      <a:r>
                        <a:rPr lang="en-US" sz="1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cast_date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 작업 기간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218313"/>
                  </a:ext>
                </a:extLst>
              </a:tr>
              <a:tr h="4186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date_diff2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ap_date</a:t>
                      </a:r>
                      <a:r>
                        <a:rPr 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– </a:t>
                      </a:r>
                      <a:r>
                        <a:rPr lang="en-US" sz="1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cast_date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altLang="ko-KR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소둔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산세 작업 기간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885444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8C27F294-1C5C-37AA-3863-EB6D08F46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275A0E22-92A4-26BB-8A6A-349BFFC2A21A}"/>
              </a:ext>
            </a:extLst>
          </p:cNvPr>
          <p:cNvSpPr txBox="1"/>
          <p:nvPr/>
        </p:nvSpPr>
        <p:spPr>
          <a:xfrm>
            <a:off x="838200" y="1333500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2500" dirty="0">
                <a:solidFill>
                  <a:srgbClr val="19437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500" dirty="0">
                <a:solidFill>
                  <a:srgbClr val="19437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파생변수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1C4EC379-40BD-09A2-E305-D96666E71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18390"/>
              </p:ext>
            </p:extLst>
          </p:nvPr>
        </p:nvGraphicFramePr>
        <p:xfrm>
          <a:off x="834570" y="5613135"/>
          <a:ext cx="16640631" cy="4547969"/>
        </p:xfrm>
        <a:graphic>
          <a:graphicData uri="http://schemas.openxmlformats.org/drawingml/2006/table">
            <a:tbl>
              <a:tblPr/>
              <a:tblGrid>
                <a:gridCol w="190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06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25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데이터명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1" i="0" u="none" strike="noStrike" dirty="0" err="1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변수명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1" i="0" u="none" strike="noStrike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의미</a:t>
                      </a:r>
                      <a:endParaRPr lang="en-US" sz="200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유형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0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제거</a:t>
                      </a: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사유</a:t>
                      </a:r>
                      <a:endParaRPr lang="en-US" sz="20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602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sts_1sm_cc</a:t>
                      </a:r>
                      <a:endParaRPr lang="ko-KR" sz="19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charge_id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쇳물</a:t>
                      </a:r>
                      <a:r>
                        <a:rPr lang="en-US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고유</a:t>
                      </a:r>
                      <a:r>
                        <a:rPr lang="en-US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식별번호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 결합 후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목표변수와 무관한 변수이므로 제거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602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cast_date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연주일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19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파생변수 생성 후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목표변수와 상관성이 없으므로 제거</a:t>
                      </a:r>
                      <a:endParaRPr lang="en-US" altLang="ko-KR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602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slab_no</a:t>
                      </a:r>
                      <a:endParaRPr lang="en-US" sz="19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Slab </a:t>
                      </a:r>
                      <a:r>
                        <a:rPr lang="ko-KR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번호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연속형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 결합 후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목표변수와 무관한 변수이므로 제거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602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sts_2fur_hr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f_ext_date</a:t>
                      </a:r>
                      <a:endParaRPr lang="en-US" sz="19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</a:t>
                      </a:r>
                      <a:r>
                        <a:rPr lang="en-US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추출일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datetime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파생변수 생성 후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목표변수와 상관성이 없으므로 제거</a:t>
                      </a:r>
                      <a:endParaRPr lang="en-US" altLang="ko-KR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894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f_ext_time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</a:t>
                      </a:r>
                      <a:r>
                        <a:rPr lang="en-US" sz="19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추출시간대</a:t>
                      </a:r>
                      <a:endParaRPr lang="en-US" sz="19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datetime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파생변수 생성 후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목표변수와 상관성이 없으므로 제거</a:t>
                      </a:r>
                      <a:endParaRPr lang="en-US" altLang="ko-KR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602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hr_date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열간압연 날짜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datetime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파생변수 생성 후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목표변수와 상관성이 없으므로 제거</a:t>
                      </a:r>
                      <a:endParaRPr lang="en-US" altLang="ko-KR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69243"/>
                  </a:ext>
                </a:extLst>
              </a:tr>
              <a:tr h="445602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sts_3ap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hr_coil_id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열연코일</a:t>
                      </a:r>
                      <a:r>
                        <a:rPr lang="en-US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19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번호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9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범주형</a:t>
                      </a:r>
                      <a:endParaRPr lang="en-US" sz="19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데이터 결합 후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목표변수와 무관한 변수이므로 제거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602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ap_prod_id</a:t>
                      </a:r>
                      <a:endParaRPr lang="en-US" sz="190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Coil 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생산번호</a:t>
                      </a:r>
                      <a:endParaRPr lang="en-US" altLang="ko-KR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목표변수와 무관한 변수이므로 제거</a:t>
                      </a:r>
                      <a:endParaRPr lang="en-US" altLang="ko-KR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5602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6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9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ap_date</a:t>
                      </a:r>
                      <a:endParaRPr lang="en-US" sz="1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소둔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산세 작업일</a:t>
                      </a:r>
                      <a:endParaRPr lang="en-US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datetime</a:t>
                      </a:r>
                      <a:endParaRPr lang="en-US" altLang="ko-KR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파생변수 생성 후</a:t>
                      </a:r>
                      <a:r>
                        <a:rPr lang="en-US" altLang="ko-KR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19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목표변수와 상관성이 없으므로 제거</a:t>
                      </a:r>
                      <a:endParaRPr lang="en-US" altLang="ko-KR" sz="19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10">
            <a:extLst>
              <a:ext uri="{FF2B5EF4-FFF2-40B4-BE49-F238E27FC236}">
                <a16:creationId xmlns:a16="http://schemas.microsoft.com/office/drawing/2014/main" id="{FC4D8C29-512F-6A30-6BE5-3F6790CAB045}"/>
              </a:ext>
            </a:extLst>
          </p:cNvPr>
          <p:cNvSpPr txBox="1"/>
          <p:nvPr/>
        </p:nvSpPr>
        <p:spPr>
          <a:xfrm>
            <a:off x="834570" y="4961660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2500" dirty="0">
                <a:solidFill>
                  <a:srgbClr val="19437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Drop</a:t>
            </a:r>
            <a:r>
              <a:rPr lang="ko-KR" altLang="en-US" sz="2500" dirty="0">
                <a:solidFill>
                  <a:srgbClr val="19437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 설명변수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A0BA277-00A7-8B66-6D56-82680EB9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40"/>
          <a:stretch>
            <a:fillRect/>
          </a:stretch>
        </p:blipFill>
        <p:spPr>
          <a:xfrm>
            <a:off x="2214661" y="-609600"/>
            <a:ext cx="9537700" cy="4254500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988F2C6F-76CA-5AFB-F641-EE6387487E57}"/>
              </a:ext>
            </a:extLst>
          </p:cNvPr>
          <p:cNvSpPr txBox="1"/>
          <p:nvPr/>
        </p:nvSpPr>
        <p:spPr>
          <a:xfrm>
            <a:off x="228600" y="600706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69BEDF7-5EB2-7EA8-77B9-E75C349D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BF9AC-7037-0301-FF25-CAADA31A1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3192DD5-8EC9-4D4E-FAFB-FFB22DFACC71}"/>
              </a:ext>
            </a:extLst>
          </p:cNvPr>
          <p:cNvGrpSpPr/>
          <p:nvPr/>
        </p:nvGrpSpPr>
        <p:grpSpPr>
          <a:xfrm>
            <a:off x="-1535917" y="1345161"/>
            <a:ext cx="9487030" cy="4338405"/>
            <a:chOff x="4304866" y="5773360"/>
            <a:chExt cx="9487030" cy="433840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3E7A483-2B8B-D8F7-ED4F-8FE3A82FF247}"/>
                </a:ext>
              </a:extLst>
            </p:cNvPr>
            <p:cNvGrpSpPr/>
            <p:nvPr/>
          </p:nvGrpSpPr>
          <p:grpSpPr>
            <a:xfrm>
              <a:off x="4304866" y="5773360"/>
              <a:ext cx="9487030" cy="4338405"/>
              <a:chOff x="-1517663" y="5787874"/>
              <a:chExt cx="9487030" cy="433840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AED7EDD-4B4B-8BDF-136F-9DD3D191BD1F}"/>
                  </a:ext>
                </a:extLst>
              </p:cNvPr>
              <p:cNvGrpSpPr/>
              <p:nvPr/>
            </p:nvGrpSpPr>
            <p:grpSpPr>
              <a:xfrm>
                <a:off x="-1014522" y="5787874"/>
                <a:ext cx="8538805" cy="4338405"/>
                <a:chOff x="-241390" y="1333500"/>
                <a:chExt cx="6903267" cy="4288101"/>
              </a:xfrm>
            </p:grpSpPr>
            <p:pic>
              <p:nvPicPr>
                <p:cNvPr id="15" name="Picture 2">
                  <a:extLst>
                    <a:ext uri="{FF2B5EF4-FFF2-40B4-BE49-F238E27FC236}">
                      <a16:creationId xmlns:a16="http://schemas.microsoft.com/office/drawing/2014/main" id="{57D08E64-B741-C04E-CBE1-F135FF841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3871" y="1594911"/>
                  <a:ext cx="4969207" cy="4026690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8" name="Picture 8">
                  <a:extLst>
                    <a:ext uri="{FF2B5EF4-FFF2-40B4-BE49-F238E27FC236}">
                      <a16:creationId xmlns:a16="http://schemas.microsoft.com/office/drawing/2014/main" id="{8C353A40-7496-A88F-0F58-A332FAB74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8208" y="1333500"/>
                  <a:ext cx="4919096" cy="574182"/>
                </a:xfrm>
                <a:prstGeom prst="rect">
                  <a:avLst/>
                </a:prstGeom>
              </p:spPr>
            </p:pic>
            <p:sp>
              <p:nvSpPr>
                <p:cNvPr id="20" name="TextBox 5">
                  <a:extLst>
                    <a:ext uri="{FF2B5EF4-FFF2-40B4-BE49-F238E27FC236}">
                      <a16:creationId xmlns:a16="http://schemas.microsoft.com/office/drawing/2014/main" id="{0D36EE74-BC8F-7062-3EA9-8AE18EEC2540}"/>
                    </a:ext>
                  </a:extLst>
                </p:cNvPr>
                <p:cNvSpPr txBox="1"/>
                <p:nvPr/>
              </p:nvSpPr>
              <p:spPr>
                <a:xfrm>
                  <a:off x="-241390" y="1392088"/>
                  <a:ext cx="6903267" cy="353043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en-US" altLang="ko-KR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&lt;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균열 온도별 불량률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&gt;</a:t>
                  </a:r>
                  <a:endParaRPr lang="ko-KR" altLang="ko-KR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73040566-F5A0-014A-9B7F-E4078D833DB6}"/>
                  </a:ext>
                </a:extLst>
              </p:cNvPr>
              <p:cNvSpPr txBox="1"/>
              <p:nvPr/>
            </p:nvSpPr>
            <p:spPr>
              <a:xfrm>
                <a:off x="-1517663" y="9204987"/>
                <a:ext cx="9487030" cy="472509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ko-KR" altLang="en-US" sz="2000" dirty="0" err="1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양불량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간 유의미한 차이가 보이지 않음</a:t>
                </a:r>
                <a:endPara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ko-KR" altLang="en-US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→불량 잠재 요인 배제</a:t>
                </a: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2CAF040-F0EA-F43A-78CF-6C16A21502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162" t="6482" r="11037" b="4065"/>
              <a:stretch/>
            </p:blipFill>
            <p:spPr>
              <a:xfrm>
                <a:off x="252109" y="6471530"/>
                <a:ext cx="5903781" cy="2482962"/>
              </a:xfrm>
              <a:prstGeom prst="rect">
                <a:avLst/>
              </a:prstGeom>
            </p:spPr>
          </p:pic>
        </p:grp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84690FE7-C8F9-C80C-67EA-B44B7E0D4FF6}"/>
                </a:ext>
              </a:extLst>
            </p:cNvPr>
            <p:cNvSpPr txBox="1"/>
            <p:nvPr/>
          </p:nvSpPr>
          <p:spPr>
            <a:xfrm>
              <a:off x="5808846" y="6529412"/>
              <a:ext cx="2983379" cy="4740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P-value: 0.002</a:t>
              </a:r>
              <a:endParaRPr lang="en-US" sz="1800" b="0" i="0" u="none" strike="noStrike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C32ADC-91B0-2C7D-6E8D-D2BA9E5252DD}"/>
              </a:ext>
            </a:extLst>
          </p:cNvPr>
          <p:cNvGrpSpPr/>
          <p:nvPr/>
        </p:nvGrpSpPr>
        <p:grpSpPr>
          <a:xfrm>
            <a:off x="-1498408" y="5793524"/>
            <a:ext cx="9242838" cy="4308963"/>
            <a:chOff x="4699427" y="5762537"/>
            <a:chExt cx="9621356" cy="430896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416511F-C715-B573-BFB9-5171C01ACEFB}"/>
                </a:ext>
              </a:extLst>
            </p:cNvPr>
            <p:cNvGrpSpPr/>
            <p:nvPr/>
          </p:nvGrpSpPr>
          <p:grpSpPr>
            <a:xfrm>
              <a:off x="4699427" y="5762537"/>
              <a:ext cx="9621356" cy="4308963"/>
              <a:chOff x="4577945" y="5776799"/>
              <a:chExt cx="9621356" cy="4308963"/>
            </a:xfrm>
          </p:grpSpPr>
          <p:pic>
            <p:nvPicPr>
              <p:cNvPr id="39" name="Picture 2">
                <a:extLst>
                  <a:ext uri="{FF2B5EF4-FFF2-40B4-BE49-F238E27FC236}">
                    <a16:creationId xmlns:a16="http://schemas.microsoft.com/office/drawing/2014/main" id="{67652FCD-15A9-C1E9-2CF8-7CFFA32AC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3585" y="6036714"/>
                <a:ext cx="6330386" cy="4049048"/>
              </a:xfrm>
              <a:prstGeom prst="rect">
                <a:avLst/>
              </a:prstGeom>
              <a:effectLst/>
            </p:spPr>
          </p:pic>
          <p:pic>
            <p:nvPicPr>
              <p:cNvPr id="40" name="Picture 8">
                <a:extLst>
                  <a:ext uri="{FF2B5EF4-FFF2-40B4-BE49-F238E27FC236}">
                    <a16:creationId xmlns:a16="http://schemas.microsoft.com/office/drawing/2014/main" id="{D647A886-A32B-16FA-01E4-00B5BBB1B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1837" y="5776799"/>
                <a:ext cx="6341644" cy="577370"/>
              </a:xfrm>
              <a:prstGeom prst="rect">
                <a:avLst/>
              </a:prstGeom>
            </p:spPr>
          </p:pic>
          <p:sp>
            <p:nvSpPr>
              <p:cNvPr id="42" name="TextBox 5">
                <a:extLst>
                  <a:ext uri="{FF2B5EF4-FFF2-40B4-BE49-F238E27FC236}">
                    <a16:creationId xmlns:a16="http://schemas.microsoft.com/office/drawing/2014/main" id="{6279E15A-6498-AB1A-8A04-E880F17ABB2E}"/>
                  </a:ext>
                </a:extLst>
              </p:cNvPr>
              <p:cNvSpPr txBox="1"/>
              <p:nvPr/>
            </p:nvSpPr>
            <p:spPr>
              <a:xfrm>
                <a:off x="4577945" y="5848657"/>
                <a:ext cx="9487030" cy="472509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&lt;</a:t>
                </a:r>
                <a:r>
                  <a:rPr lang="ko-KR" altLang="en-US" sz="2400" dirty="0" err="1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조압연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4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회 이후 온도별 불량률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&gt;</a:t>
                </a:r>
                <a:endParaRPr lang="ko-KR" sz="2400" b="0" i="0" u="none" strike="noStrike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82D08F8-ECD2-47EF-E28E-314545D5CB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721" t="6003" r="6374" b="8980"/>
              <a:stretch/>
            </p:blipFill>
            <p:spPr>
              <a:xfrm>
                <a:off x="6340209" y="6459789"/>
                <a:ext cx="5954168" cy="2498080"/>
              </a:xfrm>
              <a:prstGeom prst="rect">
                <a:avLst/>
              </a:prstGeom>
            </p:spPr>
          </p:pic>
          <p:sp>
            <p:nvSpPr>
              <p:cNvPr id="44" name="TextBox 5">
                <a:extLst>
                  <a:ext uri="{FF2B5EF4-FFF2-40B4-BE49-F238E27FC236}">
                    <a16:creationId xmlns:a16="http://schemas.microsoft.com/office/drawing/2014/main" id="{DA7B122E-8611-FFAA-C421-39D41EFE6DBC}"/>
                  </a:ext>
                </a:extLst>
              </p:cNvPr>
              <p:cNvSpPr txBox="1"/>
              <p:nvPr/>
            </p:nvSpPr>
            <p:spPr>
              <a:xfrm>
                <a:off x="4712271" y="9188079"/>
                <a:ext cx="9487030" cy="472509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ko-KR" altLang="en-US" sz="2000" dirty="0" err="1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양불량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간 유의미한 차이가 보이지 않음</a:t>
                </a:r>
                <a:endPara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ko-KR" altLang="en-US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→불량 잠재 요인 배제</a:t>
                </a:r>
              </a:p>
            </p:txBody>
          </p:sp>
        </p:grp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38E01C69-FD0A-DC02-0C5A-A6E62269E63B}"/>
                </a:ext>
              </a:extLst>
            </p:cNvPr>
            <p:cNvSpPr txBox="1"/>
            <p:nvPr/>
          </p:nvSpPr>
          <p:spPr>
            <a:xfrm>
              <a:off x="5994114" y="6524360"/>
              <a:ext cx="2968985" cy="4754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P-value: 0</a:t>
              </a:r>
              <a:endParaRPr lang="en-US" sz="1800" b="0" i="0" u="none" strike="noStrike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12A72B5-052B-10A9-6749-A716B04CA510}"/>
              </a:ext>
            </a:extLst>
          </p:cNvPr>
          <p:cNvGrpSpPr/>
          <p:nvPr/>
        </p:nvGrpSpPr>
        <p:grpSpPr>
          <a:xfrm>
            <a:off x="11995512" y="5791313"/>
            <a:ext cx="6149142" cy="4294449"/>
            <a:chOff x="5948994" y="5791313"/>
            <a:chExt cx="6685460" cy="4294449"/>
          </a:xfrm>
        </p:grpSpPr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F8E228F7-66A6-CA01-35E6-02487EDD3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324" y="6036714"/>
              <a:ext cx="6648620" cy="4049048"/>
            </a:xfrm>
            <a:prstGeom prst="rect">
              <a:avLst/>
            </a:prstGeom>
            <a:effectLst/>
          </p:spPr>
        </p:pic>
        <p:pic>
          <p:nvPicPr>
            <p:cNvPr id="111" name="Picture 8">
              <a:extLst>
                <a:ext uri="{FF2B5EF4-FFF2-40B4-BE49-F238E27FC236}">
                  <a16:creationId xmlns:a16="http://schemas.microsoft.com/office/drawing/2014/main" id="{5E95802D-DE65-3957-5207-E6802B60D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8994" y="5791313"/>
              <a:ext cx="6685460" cy="577370"/>
            </a:xfrm>
            <a:prstGeom prst="rect">
              <a:avLst/>
            </a:prstGeom>
          </p:spPr>
        </p:pic>
      </p:grpSp>
      <p:sp>
        <p:nvSpPr>
          <p:cNvPr id="112" name="TextBox 5">
            <a:extLst>
              <a:ext uri="{FF2B5EF4-FFF2-40B4-BE49-F238E27FC236}">
                <a16:creationId xmlns:a16="http://schemas.microsoft.com/office/drawing/2014/main" id="{23FB35A2-94AD-53B4-E511-6E9C038B07C8}"/>
              </a:ext>
            </a:extLst>
          </p:cNvPr>
          <p:cNvSpPr txBox="1"/>
          <p:nvPr/>
        </p:nvSpPr>
        <p:spPr>
          <a:xfrm>
            <a:off x="10378252" y="5848657"/>
            <a:ext cx="9487030" cy="47250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공장 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호기 총 체류시간별 불량률</a:t>
            </a:r>
            <a:r>
              <a:rPr lang="en-US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sz="2400" b="0" i="0" u="none" strike="noStrike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ED9CCA5F-D86A-3DF3-610A-6849C2D0A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92156"/>
            <a:ext cx="18288000" cy="127088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4CA6997-7A42-6106-8592-FFF519D13D60}"/>
              </a:ext>
            </a:extLst>
          </p:cNvPr>
          <p:cNvGrpSpPr/>
          <p:nvPr/>
        </p:nvGrpSpPr>
        <p:grpSpPr>
          <a:xfrm>
            <a:off x="10639063" y="1359493"/>
            <a:ext cx="8876438" cy="8245782"/>
            <a:chOff x="-252103" y="1333500"/>
            <a:chExt cx="6716313" cy="8245782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E7509840-477B-8A73-B4AC-833322033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458" y="1594911"/>
              <a:ext cx="4699362" cy="4026690"/>
            </a:xfrm>
            <a:prstGeom prst="rect">
              <a:avLst/>
            </a:prstGeom>
            <a:effectLst/>
          </p:spPr>
        </p:pic>
        <p:pic>
          <p:nvPicPr>
            <p:cNvPr id="117" name="Picture 8">
              <a:extLst>
                <a:ext uri="{FF2B5EF4-FFF2-40B4-BE49-F238E27FC236}">
                  <a16:creationId xmlns:a16="http://schemas.microsoft.com/office/drawing/2014/main" id="{64FEB81A-0BDE-DDC5-D268-89A11FE5A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90" y="1333500"/>
              <a:ext cx="4706120" cy="574182"/>
            </a:xfrm>
            <a:prstGeom prst="rect">
              <a:avLst/>
            </a:prstGeom>
          </p:spPr>
        </p:pic>
        <p:sp>
          <p:nvSpPr>
            <p:cNvPr id="118" name="TextBox 5">
              <a:extLst>
                <a:ext uri="{FF2B5EF4-FFF2-40B4-BE49-F238E27FC236}">
                  <a16:creationId xmlns:a16="http://schemas.microsoft.com/office/drawing/2014/main" id="{541FA907-BA80-49D5-DB9D-AC248ADDC520}"/>
                </a:ext>
              </a:extLst>
            </p:cNvPr>
            <p:cNvSpPr txBox="1"/>
            <p:nvPr/>
          </p:nvSpPr>
          <p:spPr>
            <a:xfrm>
              <a:off x="-241390" y="1407077"/>
              <a:ext cx="6705600" cy="469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</a:t>
              </a:r>
              <a:r>
                <a:rPr lang="en-US" sz="2400" b="0" i="0" u="none" strike="noStrike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ko-KR" altLang="en-US" sz="2400" b="0" i="0" u="none" strike="noStrike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공장 </a:t>
              </a:r>
              <a:r>
                <a:rPr lang="en-US" altLang="ko-KR" sz="2400" b="0" i="0" u="none" strike="noStrike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ko-KR" altLang="en-US" sz="2400" b="0" i="0" u="none" strike="noStrike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호기 총 체류시간별 불량률</a:t>
              </a: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</a:t>
              </a:r>
              <a:endParaRPr lang="ko-KR" sz="2400" b="0" i="0" u="none" strike="noStrike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0" name="TextBox 5">
              <a:extLst>
                <a:ext uri="{FF2B5EF4-FFF2-40B4-BE49-F238E27FC236}">
                  <a16:creationId xmlns:a16="http://schemas.microsoft.com/office/drawing/2014/main" id="{501ED8E0-B6E3-71D4-1BF1-7EC5B71930C7}"/>
                </a:ext>
              </a:extLst>
            </p:cNvPr>
            <p:cNvSpPr txBox="1"/>
            <p:nvPr/>
          </p:nvSpPr>
          <p:spPr>
            <a:xfrm>
              <a:off x="-252103" y="4766495"/>
              <a:ext cx="6705600" cy="469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200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 이상 체류 시 불량률이 급증</a:t>
              </a:r>
              <a:endPara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→</a:t>
              </a: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공장 </a:t>
              </a: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호기 총 체류시간을 </a:t>
              </a: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200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 이하로 관리</a:t>
              </a:r>
              <a:endParaRPr lang="ko-KR" sz="2000" b="0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46" name="TextBox 5">
              <a:extLst>
                <a:ext uri="{FF2B5EF4-FFF2-40B4-BE49-F238E27FC236}">
                  <a16:creationId xmlns:a16="http://schemas.microsoft.com/office/drawing/2014/main" id="{1F4A625B-449B-9F08-4212-8F3E8F08B2B8}"/>
                </a:ext>
              </a:extLst>
            </p:cNvPr>
            <p:cNvSpPr txBox="1"/>
            <p:nvPr/>
          </p:nvSpPr>
          <p:spPr>
            <a:xfrm>
              <a:off x="-252103" y="9109382"/>
              <a:ext cx="6705600" cy="469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210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 이상 체류 시 불량률 </a:t>
              </a: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배 이상 상승</a:t>
              </a:r>
              <a:endPara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→</a:t>
              </a: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공장 </a:t>
              </a: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호기 총 체류시간을 </a:t>
              </a: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200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분 이하로 관리</a:t>
              </a:r>
              <a:endParaRPr lang="ko-KR" sz="2000" b="0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727C115-7853-04B3-9EB5-EBA1C5FB8023}"/>
              </a:ext>
            </a:extLst>
          </p:cNvPr>
          <p:cNvSpPr txBox="1"/>
          <p:nvPr/>
        </p:nvSpPr>
        <p:spPr>
          <a:xfrm>
            <a:off x="2133600" y="563880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58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분석 현황</a:t>
            </a:r>
            <a:endParaRPr kumimoji="0" lang="en-US" sz="58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D816B6DB-1992-22C1-3FE4-E920904E3FB4}"/>
              </a:ext>
            </a:extLst>
          </p:cNvPr>
          <p:cNvGraphicFramePr/>
          <p:nvPr/>
        </p:nvGraphicFramePr>
        <p:xfrm>
          <a:off x="11985631" y="1082561"/>
          <a:ext cx="6668120" cy="4137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83CCAEA5-2850-F3B9-B251-CC9849D71CCC}"/>
              </a:ext>
            </a:extLst>
          </p:cNvPr>
          <p:cNvGraphicFramePr/>
          <p:nvPr/>
        </p:nvGraphicFramePr>
        <p:xfrm>
          <a:off x="11616689" y="6667131"/>
          <a:ext cx="7204349" cy="2377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74FCE4F7-88E1-C04F-38F7-F35AAE13BD94}"/>
              </a:ext>
            </a:extLst>
          </p:cNvPr>
          <p:cNvGrpSpPr/>
          <p:nvPr/>
        </p:nvGrpSpPr>
        <p:grpSpPr>
          <a:xfrm>
            <a:off x="4395167" y="5709843"/>
            <a:ext cx="12289802" cy="4402042"/>
            <a:chOff x="-1517663" y="5724237"/>
            <a:chExt cx="12289802" cy="4402042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7600A51-F2EF-2998-C675-07D3D729FA24}"/>
                </a:ext>
              </a:extLst>
            </p:cNvPr>
            <p:cNvGrpSpPr/>
            <p:nvPr/>
          </p:nvGrpSpPr>
          <p:grpSpPr>
            <a:xfrm>
              <a:off x="-1043550" y="5787874"/>
              <a:ext cx="8538805" cy="4338405"/>
              <a:chOff x="-241390" y="1333500"/>
              <a:chExt cx="6903267" cy="4288101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77F95790-20D3-7077-EB88-5C4287D6E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529" y="1594911"/>
                <a:ext cx="4839463" cy="4026690"/>
              </a:xfrm>
              <a:prstGeom prst="rect">
                <a:avLst/>
              </a:prstGeom>
              <a:effectLst/>
            </p:spPr>
          </p:pic>
          <p:pic>
            <p:nvPicPr>
              <p:cNvPr id="52" name="Picture 8">
                <a:extLst>
                  <a:ext uri="{FF2B5EF4-FFF2-40B4-BE49-F238E27FC236}">
                    <a16:creationId xmlns:a16="http://schemas.microsoft.com/office/drawing/2014/main" id="{BD6C9E6C-CB82-1D68-B887-3DEDD7A89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209" y="1333500"/>
                <a:ext cx="4846783" cy="574182"/>
              </a:xfrm>
              <a:prstGeom prst="rect">
                <a:avLst/>
              </a:prstGeom>
            </p:spPr>
          </p:pic>
          <p:sp>
            <p:nvSpPr>
              <p:cNvPr id="53" name="TextBox 5">
                <a:extLst>
                  <a:ext uri="{FF2B5EF4-FFF2-40B4-BE49-F238E27FC236}">
                    <a16:creationId xmlns:a16="http://schemas.microsoft.com/office/drawing/2014/main" id="{4548CA16-6854-CE75-A5FC-F10878E729FF}"/>
                  </a:ext>
                </a:extLst>
              </p:cNvPr>
              <p:cNvSpPr txBox="1"/>
              <p:nvPr/>
            </p:nvSpPr>
            <p:spPr>
              <a:xfrm>
                <a:off x="-241390" y="1392088"/>
                <a:ext cx="6903267" cy="353043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&lt;2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공장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3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호기 </a:t>
                </a:r>
                <a:r>
                  <a:rPr lang="ko-KR" altLang="en-US" sz="2400" b="0" i="0" u="none" strike="noStrike" dirty="0" err="1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예열대</a:t>
                </a:r>
                <a:r>
                  <a:rPr lang="ko-KR" altLang="en-US" sz="2400" b="0" i="0" u="none" strike="noStrike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온도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별 </a:t>
                </a:r>
                <a:r>
                  <a:rPr lang="ko-KR" altLang="en-US" sz="2400" b="0" i="0" u="none" strike="noStrike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불량률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&gt;</a:t>
                </a:r>
                <a:endParaRPr lang="ko-KR" sz="2400" b="0" i="0" u="none" strike="noStrike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84158682-4781-57D7-B5E5-5C117FB27B5E}"/>
                </a:ext>
              </a:extLst>
            </p:cNvPr>
            <p:cNvGraphicFramePr/>
            <p:nvPr/>
          </p:nvGraphicFramePr>
          <p:xfrm>
            <a:off x="513790" y="5724237"/>
            <a:ext cx="10258349" cy="39294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75722C-699D-F047-5A50-447FF3F07470}"/>
                </a:ext>
              </a:extLst>
            </p:cNvPr>
            <p:cNvSpPr txBox="1"/>
            <p:nvPr/>
          </p:nvSpPr>
          <p:spPr>
            <a:xfrm>
              <a:off x="189561" y="8659964"/>
              <a:ext cx="6026821" cy="4666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PRE </a:t>
              </a:r>
              <a:r>
                <a:rPr lang="ko-KR" altLang="en-US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구간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9" name="TextBox 5">
              <a:extLst>
                <a:ext uri="{FF2B5EF4-FFF2-40B4-BE49-F238E27FC236}">
                  <a16:creationId xmlns:a16="http://schemas.microsoft.com/office/drawing/2014/main" id="{38974A6E-88D1-F293-B8AD-3D0C6D464243}"/>
                </a:ext>
              </a:extLst>
            </p:cNvPr>
            <p:cNvSpPr txBox="1"/>
            <p:nvPr/>
          </p:nvSpPr>
          <p:spPr>
            <a:xfrm>
              <a:off x="-1517663" y="9144769"/>
              <a:ext cx="9487030" cy="4725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0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예열대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온도 </a:t>
              </a: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1100℃ 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이상일 때 불량률 급증</a:t>
              </a:r>
              <a:endPara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공장 </a:t>
              </a: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호기 가열로 온도를 </a:t>
              </a: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1000~1100℃ 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구간을 유지</a:t>
              </a:r>
              <a:endParaRPr lang="ko-KR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C3DD22EC-F222-D2B2-B9F6-3DB8AFA00DB1}"/>
                </a:ext>
              </a:extLst>
            </p:cNvPr>
            <p:cNvGrpSpPr/>
            <p:nvPr/>
          </p:nvGrpSpPr>
          <p:grpSpPr>
            <a:xfrm>
              <a:off x="4168665" y="6542858"/>
              <a:ext cx="2168779" cy="425093"/>
              <a:chOff x="4168665" y="2114860"/>
              <a:chExt cx="2168779" cy="425093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1F1C8526-D791-236A-8CB1-9D64962F1B93}"/>
                  </a:ext>
                </a:extLst>
              </p:cNvPr>
              <p:cNvSpPr/>
              <p:nvPr/>
            </p:nvSpPr>
            <p:spPr>
              <a:xfrm>
                <a:off x="4168665" y="2114860"/>
                <a:ext cx="1774579" cy="4222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967EA38-979E-AAFC-C09C-F3E8B17C5705}"/>
                  </a:ext>
                </a:extLst>
              </p:cNvPr>
              <p:cNvSpPr txBox="1"/>
              <p:nvPr/>
            </p:nvSpPr>
            <p:spPr>
              <a:xfrm>
                <a:off x="4895229" y="2124455"/>
                <a:ext cx="144221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1000-1100℃</a:t>
                </a:r>
              </a:p>
              <a:p>
                <a:r>
                  <a:rPr lang="en-US" altLang="ko-KR" sz="105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1100-1200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℃</a:t>
                </a:r>
                <a:endParaRPr lang="ko-KR" altLang="en-US" sz="105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D222D45B-0CAB-9C50-3BB1-AB76B3030272}"/>
                  </a:ext>
                </a:extLst>
              </p:cNvPr>
              <p:cNvSpPr/>
              <p:nvPr/>
            </p:nvSpPr>
            <p:spPr>
              <a:xfrm>
                <a:off x="4332581" y="2205199"/>
                <a:ext cx="514395" cy="8032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4ACED05-7516-4A84-B55D-60E121E1EA98}"/>
                  </a:ext>
                </a:extLst>
              </p:cNvPr>
              <p:cNvSpPr/>
              <p:nvPr/>
            </p:nvSpPr>
            <p:spPr>
              <a:xfrm>
                <a:off x="4332581" y="2374069"/>
                <a:ext cx="514395" cy="80323"/>
              </a:xfrm>
              <a:prstGeom prst="rect">
                <a:avLst/>
              </a:prstGeom>
              <a:solidFill>
                <a:srgbClr val="4C82B4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990FCAD-3A62-DDCA-7F11-A08464D8F609}"/>
              </a:ext>
            </a:extLst>
          </p:cNvPr>
          <p:cNvSpPr/>
          <p:nvPr/>
        </p:nvSpPr>
        <p:spPr>
          <a:xfrm>
            <a:off x="152400" y="5777051"/>
            <a:ext cx="17983200" cy="43087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TextBox 15">
            <a:extLst>
              <a:ext uri="{FF2B5EF4-FFF2-40B4-BE49-F238E27FC236}">
                <a16:creationId xmlns:a16="http://schemas.microsoft.com/office/drawing/2014/main" id="{0CA8380F-4E45-A577-A56C-A4669262C223}"/>
              </a:ext>
            </a:extLst>
          </p:cNvPr>
          <p:cNvSpPr txBox="1"/>
          <p:nvPr/>
        </p:nvSpPr>
        <p:spPr>
          <a:xfrm>
            <a:off x="11314914" y="2111580"/>
            <a:ext cx="2983379" cy="4740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</a:t>
            </a:r>
            <a:endParaRPr lang="en-US" sz="1800" b="0" i="0" u="none" strike="noStrike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0" name="TextBox 15">
            <a:extLst>
              <a:ext uri="{FF2B5EF4-FFF2-40B4-BE49-F238E27FC236}">
                <a16:creationId xmlns:a16="http://schemas.microsoft.com/office/drawing/2014/main" id="{3CAB627D-760E-0896-EAFE-480BEBE06B38}"/>
              </a:ext>
            </a:extLst>
          </p:cNvPr>
          <p:cNvSpPr txBox="1"/>
          <p:nvPr/>
        </p:nvSpPr>
        <p:spPr>
          <a:xfrm>
            <a:off x="11314914" y="6550299"/>
            <a:ext cx="2983379" cy="4740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</a:t>
            </a:r>
            <a:endParaRPr lang="en-US" sz="1800" b="0" i="0" u="none" strike="noStrike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C543D3-7C02-D5CD-860E-5CFF764CCCF6}"/>
              </a:ext>
            </a:extLst>
          </p:cNvPr>
          <p:cNvGrpSpPr/>
          <p:nvPr/>
        </p:nvGrpSpPr>
        <p:grpSpPr>
          <a:xfrm>
            <a:off x="4910478" y="1347202"/>
            <a:ext cx="12186811" cy="4298623"/>
            <a:chOff x="4846976" y="1346701"/>
            <a:chExt cx="12186811" cy="4298623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F4F146BD-0F15-C4F1-C317-458968507AE9}"/>
                </a:ext>
              </a:extLst>
            </p:cNvPr>
            <p:cNvGrpSpPr/>
            <p:nvPr/>
          </p:nvGrpSpPr>
          <p:grpSpPr>
            <a:xfrm>
              <a:off x="4846976" y="1346701"/>
              <a:ext cx="8538805" cy="4298623"/>
              <a:chOff x="-1043550" y="1346701"/>
              <a:chExt cx="8538805" cy="4298623"/>
            </a:xfrm>
          </p:grpSpPr>
          <p:pic>
            <p:nvPicPr>
              <p:cNvPr id="49" name="Picture 2">
                <a:extLst>
                  <a:ext uri="{FF2B5EF4-FFF2-40B4-BE49-F238E27FC236}">
                    <a16:creationId xmlns:a16="http://schemas.microsoft.com/office/drawing/2014/main" id="{1F1485A5-5CC1-0936-0EB4-9D5D4F277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507" y="1611179"/>
                <a:ext cx="5995094" cy="4034145"/>
              </a:xfrm>
              <a:prstGeom prst="rect">
                <a:avLst/>
              </a:prstGeom>
              <a:effectLst/>
            </p:spPr>
          </p:pic>
          <p:pic>
            <p:nvPicPr>
              <p:cNvPr id="50" name="Picture 8">
                <a:extLst>
                  <a:ext uri="{FF2B5EF4-FFF2-40B4-BE49-F238E27FC236}">
                    <a16:creationId xmlns:a16="http://schemas.microsoft.com/office/drawing/2014/main" id="{39E95F7E-2E0D-C2ED-817A-A6543BB9A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507" y="1346701"/>
                <a:ext cx="5995094" cy="580918"/>
              </a:xfrm>
              <a:prstGeom prst="rect">
                <a:avLst/>
              </a:prstGeom>
            </p:spPr>
          </p:pic>
          <p:sp>
            <p:nvSpPr>
              <p:cNvPr id="55" name="TextBox 5">
                <a:extLst>
                  <a:ext uri="{FF2B5EF4-FFF2-40B4-BE49-F238E27FC236}">
                    <a16:creationId xmlns:a16="http://schemas.microsoft.com/office/drawing/2014/main" id="{A16E718F-8F6F-D943-0958-14F276301D1F}"/>
                  </a:ext>
                </a:extLst>
              </p:cNvPr>
              <p:cNvSpPr txBox="1"/>
              <p:nvPr/>
            </p:nvSpPr>
            <p:spPr>
              <a:xfrm>
                <a:off x="-1043550" y="1435004"/>
                <a:ext cx="8538805" cy="357185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&lt;2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공장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2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호기 </a:t>
                </a:r>
                <a:r>
                  <a:rPr lang="ko-KR" altLang="en-US" sz="2400" dirty="0" err="1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예열대</a:t>
                </a:r>
                <a:r>
                  <a:rPr lang="ko-KR" altLang="en-US" sz="2400" b="0" i="0" u="none" strike="noStrike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온도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별 </a:t>
                </a:r>
                <a:r>
                  <a:rPr lang="ko-KR" altLang="en-US" sz="2400" b="0" i="0" u="none" strike="noStrike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불량률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&gt;</a:t>
                </a:r>
                <a:endParaRPr lang="ko-KR" sz="2400" b="0" i="0" u="none" strike="noStrike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" name="TextBox 5">
                <a:extLst>
                  <a:ext uri="{FF2B5EF4-FFF2-40B4-BE49-F238E27FC236}">
                    <a16:creationId xmlns:a16="http://schemas.microsoft.com/office/drawing/2014/main" id="{E8F25EE0-1AFC-806C-E8D6-364A1AC2FE14}"/>
                  </a:ext>
                </a:extLst>
              </p:cNvPr>
              <p:cNvSpPr txBox="1"/>
              <p:nvPr/>
            </p:nvSpPr>
            <p:spPr>
              <a:xfrm>
                <a:off x="-215537" y="4762500"/>
                <a:ext cx="6741853" cy="474083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116199"/>
                  </a:lnSpc>
                </a:pPr>
                <a:r>
                  <a:rPr lang="ko-KR" altLang="en-US" sz="2000" dirty="0" err="1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예열대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온도 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1100℃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이상일 때 불량률 급증</a:t>
                </a:r>
                <a:endPara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lvl="0" algn="ctr">
                  <a:lnSpc>
                    <a:spcPct val="116199"/>
                  </a:lnSpc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2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공장 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2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호기 가열로 온도를 </a:t>
                </a:r>
                <a:r>
                  <a:rPr lang="en-US" altLang="ko-KR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1000~1100℃ </a:t>
                </a:r>
                <a:r>
                  <a:rPr lang="ko-KR" altLang="en-US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구간을 유지</a:t>
                </a: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03AE740B-69F0-FB40-626B-B80C75640B3E}"/>
                  </a:ext>
                </a:extLst>
              </p:cNvPr>
              <p:cNvGrpSpPr/>
              <p:nvPr/>
            </p:nvGrpSpPr>
            <p:grpSpPr>
              <a:xfrm>
                <a:off x="4168665" y="2116258"/>
                <a:ext cx="2168779" cy="425093"/>
                <a:chOff x="4168665" y="2116258"/>
                <a:chExt cx="2168779" cy="425093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D882762-F6A4-4F17-7E12-1CE533B1E48D}"/>
                    </a:ext>
                  </a:extLst>
                </p:cNvPr>
                <p:cNvSpPr/>
                <p:nvPr/>
              </p:nvSpPr>
              <p:spPr>
                <a:xfrm>
                  <a:off x="4168665" y="2116258"/>
                  <a:ext cx="1774579" cy="42223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7719BF-2BEB-A445-1ED5-54887C1D7E9D}"/>
                    </a:ext>
                  </a:extLst>
                </p:cNvPr>
                <p:cNvSpPr txBox="1"/>
                <p:nvPr/>
              </p:nvSpPr>
              <p:spPr>
                <a:xfrm>
                  <a:off x="4895229" y="2125853"/>
                  <a:ext cx="144221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: 1000-1100℃</a:t>
                  </a:r>
                </a:p>
                <a:p>
                  <a:r>
                    <a:rPr lang="en-US" altLang="ko-KR" sz="1050" dirty="0"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: 1100-1200</a:t>
                  </a:r>
                  <a:r>
                    <a:rPr lang="en-US" altLang="ko-KR" sz="1050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℃</a:t>
                  </a:r>
                  <a:endParaRPr lang="ko-KR" altLang="en-US" sz="105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975DA181-BDF5-DBF6-5119-0748114918E0}"/>
                    </a:ext>
                  </a:extLst>
                </p:cNvPr>
                <p:cNvSpPr/>
                <p:nvPr/>
              </p:nvSpPr>
              <p:spPr>
                <a:xfrm>
                  <a:off x="4332581" y="2206597"/>
                  <a:ext cx="514395" cy="803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439FD7B7-6B3B-8258-BE88-4B5D950769CF}"/>
                    </a:ext>
                  </a:extLst>
                </p:cNvPr>
                <p:cNvSpPr/>
                <p:nvPr/>
              </p:nvSpPr>
              <p:spPr>
                <a:xfrm>
                  <a:off x="4332581" y="2375467"/>
                  <a:ext cx="514395" cy="80323"/>
                </a:xfrm>
                <a:prstGeom prst="rect">
                  <a:avLst/>
                </a:prstGeom>
                <a:solidFill>
                  <a:srgbClr val="4C82B4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aphicFrame>
          <p:nvGraphicFramePr>
            <p:cNvPr id="160" name="차트 159">
              <a:extLst>
                <a:ext uri="{FF2B5EF4-FFF2-40B4-BE49-F238E27FC236}">
                  <a16:creationId xmlns:a16="http://schemas.microsoft.com/office/drawing/2014/main" id="{075E4E96-D1CC-C51E-C52E-CD3CC3AAFAFA}"/>
                </a:ext>
              </a:extLst>
            </p:cNvPr>
            <p:cNvGraphicFramePr/>
            <p:nvPr/>
          </p:nvGraphicFramePr>
          <p:xfrm>
            <a:off x="6199590" y="2039586"/>
            <a:ext cx="10834197" cy="34992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C6A9911-A9CF-30BD-E0FF-517A4DCC8CC8}"/>
                </a:ext>
              </a:extLst>
            </p:cNvPr>
            <p:cNvSpPr txBox="1"/>
            <p:nvPr/>
          </p:nvSpPr>
          <p:spPr>
            <a:xfrm>
              <a:off x="6130589" y="4350451"/>
              <a:ext cx="6026821" cy="4666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PRE </a:t>
              </a:r>
              <a:r>
                <a:rPr lang="ko-KR" altLang="en-US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구간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1" name="TextBox 15">
              <a:extLst>
                <a:ext uri="{FF2B5EF4-FFF2-40B4-BE49-F238E27FC236}">
                  <a16:creationId xmlns:a16="http://schemas.microsoft.com/office/drawing/2014/main" id="{489AAFDE-83E1-E918-C1A6-EED45613CFD2}"/>
                </a:ext>
              </a:extLst>
            </p:cNvPr>
            <p:cNvSpPr txBox="1"/>
            <p:nvPr/>
          </p:nvSpPr>
          <p:spPr>
            <a:xfrm>
              <a:off x="5638161" y="2114190"/>
              <a:ext cx="2983379" cy="4740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P-value: 0.0007</a:t>
              </a:r>
              <a:endParaRPr lang="en-US" sz="1800" b="0" i="0" u="none" strike="noStrike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92" name="TextBox 15">
            <a:extLst>
              <a:ext uri="{FF2B5EF4-FFF2-40B4-BE49-F238E27FC236}">
                <a16:creationId xmlns:a16="http://schemas.microsoft.com/office/drawing/2014/main" id="{B60720AA-0D3E-581A-70D8-F1E353678B2D}"/>
              </a:ext>
            </a:extLst>
          </p:cNvPr>
          <p:cNvSpPr txBox="1"/>
          <p:nvPr/>
        </p:nvSpPr>
        <p:spPr>
          <a:xfrm>
            <a:off x="5638161" y="6551942"/>
            <a:ext cx="2983379" cy="4740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0.0007</a:t>
            </a:r>
            <a:endParaRPr lang="en-US" sz="1800" b="0" i="0" u="none" strike="noStrike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08E81C-7A31-D599-7078-94AE1E8D0BCD}"/>
              </a:ext>
            </a:extLst>
          </p:cNvPr>
          <p:cNvSpPr/>
          <p:nvPr/>
        </p:nvSpPr>
        <p:spPr>
          <a:xfrm>
            <a:off x="152401" y="1363969"/>
            <a:ext cx="18025674" cy="4285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28962D26-141E-675A-65D0-955A6A7FA1D2}"/>
              </a:ext>
            </a:extLst>
          </p:cNvPr>
          <p:cNvSpPr txBox="1"/>
          <p:nvPr/>
        </p:nvSpPr>
        <p:spPr>
          <a:xfrm>
            <a:off x="228600" y="600706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A30337E6-DD3E-CF6A-A058-FCEE44E8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68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1F82A-943B-29D4-3943-483DF6DFF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9174B9A-EDCA-61A3-3F48-1A283108F41C}"/>
              </a:ext>
            </a:extLst>
          </p:cNvPr>
          <p:cNvGrpSpPr/>
          <p:nvPr/>
        </p:nvGrpSpPr>
        <p:grpSpPr>
          <a:xfrm>
            <a:off x="-1138164" y="3167377"/>
            <a:ext cx="9056643" cy="4285200"/>
            <a:chOff x="-1043550" y="5787874"/>
            <a:chExt cx="8538805" cy="42852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8535C88-7BF3-815F-C375-0E13E91EED2B}"/>
                </a:ext>
              </a:extLst>
            </p:cNvPr>
            <p:cNvGrpSpPr/>
            <p:nvPr/>
          </p:nvGrpSpPr>
          <p:grpSpPr>
            <a:xfrm>
              <a:off x="-1043550" y="5787874"/>
              <a:ext cx="8538805" cy="4285200"/>
              <a:chOff x="-1117680" y="1714500"/>
              <a:chExt cx="8420572" cy="577029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480411BC-F41C-270D-AD4C-CEE1D6A4B62B}"/>
                  </a:ext>
                </a:extLst>
              </p:cNvPr>
              <p:cNvGrpSpPr/>
              <p:nvPr/>
            </p:nvGrpSpPr>
            <p:grpSpPr>
              <a:xfrm>
                <a:off x="-1117680" y="1714500"/>
                <a:ext cx="8420572" cy="5770298"/>
                <a:chOff x="-241390" y="1333500"/>
                <a:chExt cx="6903267" cy="4288101"/>
              </a:xfrm>
            </p:grpSpPr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E01E422B-4BDD-2FAE-F035-74E2BE693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0458" y="1594911"/>
                  <a:ext cx="4834534" cy="4026690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9" name="Picture 8">
                  <a:extLst>
                    <a:ext uri="{FF2B5EF4-FFF2-40B4-BE49-F238E27FC236}">
                      <a16:creationId xmlns:a16="http://schemas.microsoft.com/office/drawing/2014/main" id="{6DEDCB4C-EC23-15EB-A927-22CC23E38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8209" y="1333500"/>
                  <a:ext cx="4846783" cy="574182"/>
                </a:xfrm>
                <a:prstGeom prst="rect">
                  <a:avLst/>
                </a:prstGeom>
              </p:spPr>
            </p:pic>
            <p:sp>
              <p:nvSpPr>
                <p:cNvPr id="30" name="TextBox 5">
                  <a:extLst>
                    <a:ext uri="{FF2B5EF4-FFF2-40B4-BE49-F238E27FC236}">
                      <a16:creationId xmlns:a16="http://schemas.microsoft.com/office/drawing/2014/main" id="{ABCB3973-EB71-C8F1-8D14-D8C819C93B6A}"/>
                    </a:ext>
                  </a:extLst>
                </p:cNvPr>
                <p:cNvSpPr txBox="1"/>
                <p:nvPr/>
              </p:nvSpPr>
              <p:spPr>
                <a:xfrm>
                  <a:off x="-241390" y="1392088"/>
                  <a:ext cx="6903267" cy="353043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en-US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&lt;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열연 두께별</a:t>
                  </a:r>
                  <a:r>
                    <a:rPr lang="ko-KR" altLang="en-US" sz="2400" b="0" i="0" u="none" strike="noStrike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불량률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&gt;</a:t>
                  </a:r>
                  <a:endParaRPr lang="ko-KR" sz="2400" b="0" i="0" u="none" strike="noStrike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31" name="TextBox 15">
                  <a:extLst>
                    <a:ext uri="{FF2B5EF4-FFF2-40B4-BE49-F238E27FC236}">
                      <a16:creationId xmlns:a16="http://schemas.microsoft.com/office/drawing/2014/main" id="{715AB2D2-CE6A-BEBC-39E9-B5B9CA69B383}"/>
                    </a:ext>
                  </a:extLst>
                </p:cNvPr>
                <p:cNvSpPr txBox="1"/>
                <p:nvPr/>
              </p:nvSpPr>
              <p:spPr>
                <a:xfrm>
                  <a:off x="92687" y="2064530"/>
                  <a:ext cx="2400300" cy="4699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en-US" dirty="0">
                      <a:solidFill>
                        <a:srgbClr val="595959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P-value: 0</a:t>
                  </a:r>
                  <a:endParaRPr lang="en-US" sz="1800" b="0" i="0" u="none" strike="noStrike" dirty="0">
                    <a:solidFill>
                      <a:srgbClr val="595959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  <p:graphicFrame>
            <p:nvGraphicFramePr>
              <p:cNvPr id="27" name="차트 26">
                <a:extLst>
                  <a:ext uri="{FF2B5EF4-FFF2-40B4-BE49-F238E27FC236}">
                    <a16:creationId xmlns:a16="http://schemas.microsoft.com/office/drawing/2014/main" id="{93246693-86C4-8DB4-2DE5-84F282D48C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0932325"/>
                  </p:ext>
                </p:extLst>
              </p:nvPr>
            </p:nvGraphicFramePr>
            <p:xfrm>
              <a:off x="53543" y="1893057"/>
              <a:ext cx="5901647" cy="534175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88439371-D67C-47D3-A754-D4C21374AEF0}"/>
                </a:ext>
              </a:extLst>
            </p:cNvPr>
            <p:cNvSpPr txBox="1"/>
            <p:nvPr/>
          </p:nvSpPr>
          <p:spPr>
            <a:xfrm>
              <a:off x="-212429" y="9232723"/>
              <a:ext cx="6741853" cy="4740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4mm 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초과시 불량률 </a:t>
              </a: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1%p 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증가</a:t>
              </a:r>
            </a:p>
            <a:p>
              <a:pPr lvl="0" algn="ctr">
                <a:lnSpc>
                  <a:spcPct val="116199"/>
                </a:lnSpc>
              </a:pP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→두께가 두꺼울수록 </a:t>
              </a:r>
              <a:r>
                <a:rPr lang="ko-KR" altLang="en-US" sz="20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압하율이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낮아 결함 발생 확률 증가</a:t>
              </a:r>
            </a:p>
          </p:txBody>
        </p:sp>
      </p:grpSp>
      <p:pic>
        <p:nvPicPr>
          <p:cNvPr id="19" name="Picture 3">
            <a:extLst>
              <a:ext uri="{FF2B5EF4-FFF2-40B4-BE49-F238E27FC236}">
                <a16:creationId xmlns:a16="http://schemas.microsoft.com/office/drawing/2014/main" id="{768D11A7-1A82-3CA6-D2DE-3563012D8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92156"/>
            <a:ext cx="18288000" cy="1270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E59C27-0896-058D-2193-61B30F543960}"/>
              </a:ext>
            </a:extLst>
          </p:cNvPr>
          <p:cNvSpPr txBox="1"/>
          <p:nvPr/>
        </p:nvSpPr>
        <p:spPr>
          <a:xfrm>
            <a:off x="2133600" y="563880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58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분석 현황</a:t>
            </a:r>
            <a:endParaRPr kumimoji="0" lang="en-US" sz="58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D41DA6F1-544D-8E3E-D237-63D4334C3ED3}"/>
              </a:ext>
            </a:extLst>
          </p:cNvPr>
          <p:cNvSpPr txBox="1"/>
          <p:nvPr/>
        </p:nvSpPr>
        <p:spPr>
          <a:xfrm>
            <a:off x="228600" y="600706"/>
            <a:ext cx="74676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ko-KR" altLang="en-US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참조</a:t>
            </a:r>
            <a:r>
              <a:rPr lang="en-US" altLang="ko-KR" sz="6000" dirty="0">
                <a:solidFill>
                  <a:srgbClr val="68A1C3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68A1C3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AB7FD2DB-2463-85A4-0DF4-B4491D689BEC}"/>
              </a:ext>
            </a:extLst>
          </p:cNvPr>
          <p:cNvSpPr txBox="1"/>
          <p:nvPr/>
        </p:nvSpPr>
        <p:spPr>
          <a:xfrm>
            <a:off x="-190914" y="6083595"/>
            <a:ext cx="6852664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4mm 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ko-KR" altLang="en-US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         </a:t>
            </a:r>
            <a:r>
              <a:rPr lang="en-US" altLang="ko-KR" b="1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4mm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초과</a:t>
            </a:r>
            <a:endParaRPr lang="ko-KR" b="1" i="0" u="none" strike="noStrike" dirty="0">
              <a:solidFill>
                <a:srgbClr val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E14F52-CCC7-AD4C-17BF-26BBE74B9CE8}"/>
              </a:ext>
            </a:extLst>
          </p:cNvPr>
          <p:cNvGrpSpPr/>
          <p:nvPr/>
        </p:nvGrpSpPr>
        <p:grpSpPr>
          <a:xfrm>
            <a:off x="5032126" y="3166071"/>
            <a:ext cx="8694755" cy="4301164"/>
            <a:chOff x="5187438" y="5781905"/>
            <a:chExt cx="8360646" cy="4301164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6100401-FB66-B16A-00CC-84A631E1F6ED}"/>
                </a:ext>
              </a:extLst>
            </p:cNvPr>
            <p:cNvGrpSpPr/>
            <p:nvPr/>
          </p:nvGrpSpPr>
          <p:grpSpPr>
            <a:xfrm>
              <a:off x="5187438" y="5781905"/>
              <a:ext cx="8360646" cy="4301164"/>
              <a:chOff x="8762089" y="5778366"/>
              <a:chExt cx="6728188" cy="4301164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FAD4173-0F4C-2C06-0B28-0F8FCE5826B7}"/>
                  </a:ext>
                </a:extLst>
              </p:cNvPr>
              <p:cNvGrpSpPr/>
              <p:nvPr/>
            </p:nvGrpSpPr>
            <p:grpSpPr>
              <a:xfrm>
                <a:off x="8762089" y="5778366"/>
                <a:ext cx="6728188" cy="4301164"/>
                <a:chOff x="-263978" y="1320437"/>
                <a:chExt cx="6728188" cy="4301164"/>
              </a:xfrm>
            </p:grpSpPr>
            <p:pic>
              <p:nvPicPr>
                <p:cNvPr id="54" name="Picture 2">
                  <a:extLst>
                    <a:ext uri="{FF2B5EF4-FFF2-40B4-BE49-F238E27FC236}">
                      <a16:creationId xmlns:a16="http://schemas.microsoft.com/office/drawing/2014/main" id="{D49339E5-4A1C-2F10-4217-C8781DF6F0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0458" y="1594911"/>
                  <a:ext cx="4699362" cy="4026690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56" name="Picture 8">
                  <a:extLst>
                    <a:ext uri="{FF2B5EF4-FFF2-40B4-BE49-F238E27FC236}">
                      <a16:creationId xmlns:a16="http://schemas.microsoft.com/office/drawing/2014/main" id="{CE713F51-4F5A-430C-7409-89C370C704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415" y="1320437"/>
                  <a:ext cx="4694195" cy="574182"/>
                </a:xfrm>
                <a:prstGeom prst="rect">
                  <a:avLst/>
                </a:prstGeom>
              </p:spPr>
            </p:pic>
            <p:sp>
              <p:nvSpPr>
                <p:cNvPr id="57" name="TextBox 5">
                  <a:extLst>
                    <a:ext uri="{FF2B5EF4-FFF2-40B4-BE49-F238E27FC236}">
                      <a16:creationId xmlns:a16="http://schemas.microsoft.com/office/drawing/2014/main" id="{9960948A-2D44-E02F-6F9E-1BCD10B093D8}"/>
                    </a:ext>
                  </a:extLst>
                </p:cNvPr>
                <p:cNvSpPr txBox="1"/>
                <p:nvPr/>
              </p:nvSpPr>
              <p:spPr>
                <a:xfrm>
                  <a:off x="-241390" y="1407077"/>
                  <a:ext cx="6705600" cy="4699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en-US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&lt;APL 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공장별 </a:t>
                  </a:r>
                  <a:r>
                    <a:rPr lang="ko-KR" sz="2400" b="0" i="0" u="none" strike="noStrike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불량률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&gt;</a:t>
                  </a:r>
                  <a:endParaRPr lang="ko-KR" sz="2400" b="0" i="0" u="none" strike="noStrike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58" name="TextBox 5">
                  <a:extLst>
                    <a:ext uri="{FF2B5EF4-FFF2-40B4-BE49-F238E27FC236}">
                      <a16:creationId xmlns:a16="http://schemas.microsoft.com/office/drawing/2014/main" id="{C372E051-F660-E7DD-ADB1-DE2AF4679B0F}"/>
                    </a:ext>
                  </a:extLst>
                </p:cNvPr>
                <p:cNvSpPr txBox="1"/>
                <p:nvPr/>
              </p:nvSpPr>
              <p:spPr>
                <a:xfrm>
                  <a:off x="-263978" y="4766495"/>
                  <a:ext cx="6705600" cy="4699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16199"/>
                    </a:lnSpc>
                  </a:pPr>
                  <a:r>
                    <a:rPr lang="ko-KR" altLang="en-US" sz="2000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전반적으로 </a:t>
                  </a:r>
                  <a:r>
                    <a:rPr lang="en-US" altLang="ko-KR" sz="2000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2</a:t>
                  </a:r>
                  <a:r>
                    <a:rPr lang="ko-KR" altLang="en-US" sz="2000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공장에서 불량률 증가</a:t>
                  </a:r>
                  <a:endParaRPr lang="en-US" altLang="ko-KR" sz="2000" dirty="0">
                    <a:solidFill>
                      <a:srgbClr val="000000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endParaRPr>
                </a:p>
                <a:p>
                  <a:pPr lvl="0" algn="ctr">
                    <a:lnSpc>
                      <a:spcPct val="116199"/>
                    </a:lnSpc>
                  </a:pPr>
                  <a:r>
                    <a:rPr lang="ko-KR" altLang="en-US" sz="2000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→</a:t>
                  </a:r>
                  <a:r>
                    <a:rPr lang="en-US" altLang="ko-KR" sz="2000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2</a:t>
                  </a:r>
                  <a:r>
                    <a:rPr lang="ko-KR" altLang="en-US" sz="2000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공장 점검</a:t>
                  </a:r>
                  <a:r>
                    <a:rPr lang="en-US" altLang="ko-KR" sz="2000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·</a:t>
                  </a:r>
                  <a:r>
                    <a:rPr lang="ko-KR" altLang="en-US" sz="2000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관리 실시</a:t>
                  </a:r>
                </a:p>
              </p:txBody>
            </p:sp>
          </p:grpSp>
          <p:graphicFrame>
            <p:nvGraphicFramePr>
              <p:cNvPr id="48" name="차트 47">
                <a:extLst>
                  <a:ext uri="{FF2B5EF4-FFF2-40B4-BE49-F238E27FC236}">
                    <a16:creationId xmlns:a16="http://schemas.microsoft.com/office/drawing/2014/main" id="{213F261C-5ED2-8476-3EC7-5C25DC8B6BA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3765215"/>
                  </p:ext>
                </p:extLst>
              </p:nvPr>
            </p:nvGraphicFramePr>
            <p:xfrm>
              <a:off x="9557102" y="5791966"/>
              <a:ext cx="4963027" cy="316380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</p:grp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994ECCAB-B7F1-730D-61D9-88BFDE209A20}"/>
                </a:ext>
              </a:extLst>
            </p:cNvPr>
            <p:cNvSpPr txBox="1"/>
            <p:nvPr/>
          </p:nvSpPr>
          <p:spPr>
            <a:xfrm>
              <a:off x="6025022" y="8684869"/>
              <a:ext cx="6026821" cy="4666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공장                          </a:t>
              </a:r>
              <a:r>
                <a:rPr lang="en-US" altLang="ko-KR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ko-KR" altLang="en-US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공장</a:t>
              </a:r>
              <a:endParaRPr lang="ko-KR" b="1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0" name="TextBox 15">
            <a:extLst>
              <a:ext uri="{FF2B5EF4-FFF2-40B4-BE49-F238E27FC236}">
                <a16:creationId xmlns:a16="http://schemas.microsoft.com/office/drawing/2014/main" id="{E2D50EAA-66F0-0335-C7E2-04F8D8ED8099}"/>
              </a:ext>
            </a:extLst>
          </p:cNvPr>
          <p:cNvSpPr txBox="1"/>
          <p:nvPr/>
        </p:nvSpPr>
        <p:spPr>
          <a:xfrm>
            <a:off x="5696816" y="3840340"/>
            <a:ext cx="3101878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P-value: 0.001</a:t>
            </a:r>
            <a:endParaRPr lang="en-US" sz="1800" b="0" i="0" u="none" strike="noStrike" dirty="0">
              <a:solidFill>
                <a:srgbClr val="595959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F1ED5A8-8996-7499-BF37-1A22840D1FFD}"/>
              </a:ext>
            </a:extLst>
          </p:cNvPr>
          <p:cNvGrpSpPr/>
          <p:nvPr/>
        </p:nvGrpSpPr>
        <p:grpSpPr>
          <a:xfrm>
            <a:off x="10742674" y="3173839"/>
            <a:ext cx="8838333" cy="4288101"/>
            <a:chOff x="4823887" y="1359493"/>
            <a:chExt cx="8967443" cy="4288101"/>
          </a:xfrm>
        </p:grpSpPr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609682B3-F33D-C219-E2DD-F1AF78416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7953" y="1620904"/>
              <a:ext cx="6210788" cy="4026690"/>
            </a:xfrm>
            <a:prstGeom prst="rect">
              <a:avLst/>
            </a:prstGeom>
            <a:effectLst/>
          </p:spPr>
        </p:pic>
        <p:pic>
          <p:nvPicPr>
            <p:cNvPr id="63" name="Picture 8">
              <a:extLst>
                <a:ext uri="{FF2B5EF4-FFF2-40B4-BE49-F238E27FC236}">
                  <a16:creationId xmlns:a16="http://schemas.microsoft.com/office/drawing/2014/main" id="{6C4DBFD1-B97C-5A8F-325A-E41CB969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7246" y="1359493"/>
              <a:ext cx="6201495" cy="574182"/>
            </a:xfrm>
            <a:prstGeom prst="rect">
              <a:avLst/>
            </a:prstGeom>
          </p:spPr>
        </p:pic>
        <p:sp>
          <p:nvSpPr>
            <p:cNvPr id="96" name="TextBox 5">
              <a:extLst>
                <a:ext uri="{FF2B5EF4-FFF2-40B4-BE49-F238E27FC236}">
                  <a16:creationId xmlns:a16="http://schemas.microsoft.com/office/drawing/2014/main" id="{CBEFACD3-4A5E-DA7F-6153-60AC9E4FC9E7}"/>
                </a:ext>
              </a:extLst>
            </p:cNvPr>
            <p:cNvSpPr txBox="1"/>
            <p:nvPr/>
          </p:nvSpPr>
          <p:spPr>
            <a:xfrm>
              <a:off x="4823887" y="1433070"/>
              <a:ext cx="8862279" cy="469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&lt;</a:t>
              </a:r>
              <a:r>
                <a:rPr lang="ko-KR" altLang="en-US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예열 온도별 불량률</a:t>
              </a:r>
              <a:r>
                <a:rPr lang="en-US" altLang="ko-KR" sz="24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&gt;</a:t>
              </a:r>
              <a:endParaRPr lang="ko-KR" altLang="ko-KR" sz="2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7" name="TextBox 5">
              <a:extLst>
                <a:ext uri="{FF2B5EF4-FFF2-40B4-BE49-F238E27FC236}">
                  <a16:creationId xmlns:a16="http://schemas.microsoft.com/office/drawing/2014/main" id="{CB3E7B8D-2DA0-E49D-256D-E77D5FCEA5B7}"/>
                </a:ext>
              </a:extLst>
            </p:cNvPr>
            <p:cNvSpPr txBox="1"/>
            <p:nvPr/>
          </p:nvSpPr>
          <p:spPr>
            <a:xfrm>
              <a:off x="4929051" y="4757643"/>
              <a:ext cx="8862279" cy="469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1035-1073°C, 1130-1141°C</a:t>
              </a:r>
              <a:r>
                <a:rPr lang="ko-KR" altLang="en-US" sz="20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구간 불량률 증가</a:t>
              </a:r>
              <a:endPara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→해당 구간 온도에서의 공정 파라미터 수정</a:t>
              </a:r>
              <a:endParaRPr lang="ko-KR" sz="2000" b="0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0FE20FCA-F171-F820-F456-E47A20FF1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988" t="6079" r="4720" b="4270"/>
            <a:stretch/>
          </p:blipFill>
          <p:spPr>
            <a:xfrm>
              <a:off x="6254131" y="1961648"/>
              <a:ext cx="5999441" cy="2577489"/>
            </a:xfrm>
            <a:prstGeom prst="rect">
              <a:avLst/>
            </a:prstGeom>
          </p:spPr>
        </p:pic>
        <p:sp>
          <p:nvSpPr>
            <p:cNvPr id="99" name="TextBox 15">
              <a:extLst>
                <a:ext uri="{FF2B5EF4-FFF2-40B4-BE49-F238E27FC236}">
                  <a16:creationId xmlns:a16="http://schemas.microsoft.com/office/drawing/2014/main" id="{2029C9CE-161F-9F80-9827-143CB90791C6}"/>
                </a:ext>
              </a:extLst>
            </p:cNvPr>
            <p:cNvSpPr txBox="1"/>
            <p:nvPr/>
          </p:nvSpPr>
          <p:spPr>
            <a:xfrm>
              <a:off x="5778438" y="2101986"/>
              <a:ext cx="2968985" cy="4754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dirty="0">
                  <a:solidFill>
                    <a:srgbClr val="595959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P-value: 0</a:t>
              </a:r>
              <a:endParaRPr lang="en-US" sz="1800" b="0" i="0" u="none" strike="noStrike" dirty="0">
                <a:solidFill>
                  <a:srgbClr val="5959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FB81A27-89D4-F436-81CC-184503998FCF}"/>
              </a:ext>
            </a:extLst>
          </p:cNvPr>
          <p:cNvGrpSpPr/>
          <p:nvPr/>
        </p:nvGrpSpPr>
        <p:grpSpPr>
          <a:xfrm>
            <a:off x="16423749" y="3822688"/>
            <a:ext cx="1789658" cy="717480"/>
            <a:chOff x="4534942" y="6449981"/>
            <a:chExt cx="1789658" cy="71748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903647C-68D3-0B81-D381-5B0FD879DC66}"/>
                </a:ext>
              </a:extLst>
            </p:cNvPr>
            <p:cNvSpPr/>
            <p:nvPr/>
          </p:nvSpPr>
          <p:spPr>
            <a:xfrm>
              <a:off x="4534942" y="6449981"/>
              <a:ext cx="1655039" cy="6922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443E44C-BE9E-7BCC-A41D-AC900E8A7ABA}"/>
                </a:ext>
              </a:extLst>
            </p:cNvPr>
            <p:cNvSpPr txBox="1"/>
            <p:nvPr/>
          </p:nvSpPr>
          <p:spPr>
            <a:xfrm>
              <a:off x="5394295" y="6459575"/>
              <a:ext cx="9303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양품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불량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9BC3A4F-20D6-6C5F-7568-7567FFB1EEE1}"/>
                </a:ext>
              </a:extLst>
            </p:cNvPr>
            <p:cNvSpPr/>
            <p:nvPr/>
          </p:nvSpPr>
          <p:spPr>
            <a:xfrm>
              <a:off x="4670567" y="6859848"/>
              <a:ext cx="730492" cy="199567"/>
            </a:xfrm>
            <a:prstGeom prst="rect">
              <a:avLst/>
            </a:prstGeom>
            <a:solidFill>
              <a:srgbClr val="FFBE86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E5791D7-7AD9-26D1-DAD8-B0028767212C}"/>
                </a:ext>
              </a:extLst>
            </p:cNvPr>
            <p:cNvSpPr/>
            <p:nvPr/>
          </p:nvSpPr>
          <p:spPr>
            <a:xfrm>
              <a:off x="4670567" y="6566535"/>
              <a:ext cx="730492" cy="199567"/>
            </a:xfrm>
            <a:prstGeom prst="rect">
              <a:avLst/>
            </a:prstGeom>
            <a:solidFill>
              <a:srgbClr val="8EBAD9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A8A5A13-838D-B8C6-15ED-DA483698A75C}"/>
              </a:ext>
            </a:extLst>
          </p:cNvPr>
          <p:cNvSpPr/>
          <p:nvPr/>
        </p:nvSpPr>
        <p:spPr>
          <a:xfrm>
            <a:off x="152400" y="3162300"/>
            <a:ext cx="17983200" cy="43087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946CBB-C4ED-1733-A8F6-AD6057F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65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2300" y="-609600"/>
            <a:ext cx="10655300" cy="4254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A647A80-ECAC-E6DF-D955-449B90CCD10F}"/>
              </a:ext>
            </a:extLst>
          </p:cNvPr>
          <p:cNvSpPr/>
          <p:nvPr/>
        </p:nvSpPr>
        <p:spPr>
          <a:xfrm>
            <a:off x="152400" y="1333500"/>
            <a:ext cx="17907000" cy="196029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C1112469-815D-952A-82B8-A63800172C58}"/>
              </a:ext>
            </a:extLst>
          </p:cNvPr>
          <p:cNvGrpSpPr/>
          <p:nvPr/>
        </p:nvGrpSpPr>
        <p:grpSpPr>
          <a:xfrm>
            <a:off x="-2147483648" y="2147483647"/>
            <a:ext cx="2147483647" cy="2147483647"/>
            <a:chOff x="-2147483648" y="2147483647"/>
            <a:chExt cx="2147483647" cy="2147483647"/>
          </a:xfrm>
        </p:grpSpPr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CB0DDA-E4F2-5192-FAF4-6C40A9265DBE}"/>
              </a:ext>
            </a:extLst>
          </p:cNvPr>
          <p:cNvSpPr txBox="1"/>
          <p:nvPr/>
        </p:nvSpPr>
        <p:spPr>
          <a:xfrm>
            <a:off x="288425" y="1357473"/>
            <a:ext cx="9744575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6900" indent="-342900" defTabSz="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관리도 ：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연속형 공정 데이터의 안정성과 순간 이상 변동을 감시하는 데 사용</a:t>
            </a:r>
            <a:r>
              <a:rPr lang="en-US" altLang="ko-KR" sz="20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defTabSz="457200">
              <a:lnSpc>
                <a:spcPct val="150000"/>
              </a:lnSpc>
              <a:buClr>
                <a:schemeClr val="tx1"/>
              </a:buClr>
              <a:defRPr/>
            </a:pP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                    → 시간 흐름에 따라 변동하는 이상 징후 감시에 적합</a:t>
            </a:r>
            <a:endParaRPr lang="en-US" altLang="ko-KR" sz="2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06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 조건을 반영한 </a:t>
            </a:r>
            <a:r>
              <a:rPr lang="ko-KR" altLang="en-US" sz="200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시뮬레이션을 통해 적정 범위 내 유지관리 시 불량 저감 가능</a:t>
            </a:r>
            <a:endParaRPr lang="en-US" altLang="ko-KR" sz="2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06900" lvl="0" indent="-342900" defTabSz="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관리도 적용 시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KS A 3201(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관리도법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불량 기준에 따른 관리 한계 유지 여부 검증 필요</a:t>
            </a:r>
            <a:endParaRPr lang="en-US" altLang="ko-KR" sz="20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36A9D3-2D96-65F6-A66C-36A1E7AA23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47" t="14316" r="2910" b="12146"/>
          <a:stretch>
            <a:fillRect/>
          </a:stretch>
        </p:blipFill>
        <p:spPr>
          <a:xfrm>
            <a:off x="8817745" y="5314025"/>
            <a:ext cx="9240128" cy="3771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C1FB0A-1432-D7D0-18D4-59E95147F6DF}"/>
              </a:ext>
            </a:extLst>
          </p:cNvPr>
          <p:cNvSpPr txBox="1"/>
          <p:nvPr/>
        </p:nvSpPr>
        <p:spPr>
          <a:xfrm>
            <a:off x="10920678" y="5551009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C523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As-Is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DCDF1-BBB6-DA72-4C42-B3F5AB3B0BCC}"/>
              </a:ext>
            </a:extLst>
          </p:cNvPr>
          <p:cNvSpPr txBox="1"/>
          <p:nvPr/>
        </p:nvSpPr>
        <p:spPr>
          <a:xfrm>
            <a:off x="14001594" y="5551008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C762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To-Be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918BB74-3502-F32C-53BE-5379D2B1FE26}"/>
              </a:ext>
            </a:extLst>
          </p:cNvPr>
          <p:cNvSpPr/>
          <p:nvPr/>
        </p:nvSpPr>
        <p:spPr>
          <a:xfrm>
            <a:off x="10809355" y="4857673"/>
            <a:ext cx="4991100" cy="523220"/>
          </a:xfrm>
          <a:prstGeom prst="roundRect">
            <a:avLst>
              <a:gd name="adj" fmla="val 162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ysClr val="windowText" lastClr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2600" dirty="0">
                <a:solidFill>
                  <a:sysClr val="windowText" lastClr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슬라브 </a:t>
            </a:r>
            <a:r>
              <a:rPr lang="ko-KR" altLang="en-US" sz="2600" dirty="0" err="1">
                <a:solidFill>
                  <a:sysClr val="windowText" lastClr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장입</a:t>
            </a:r>
            <a:r>
              <a:rPr lang="ko-KR" altLang="en-US" sz="2600" dirty="0">
                <a:solidFill>
                  <a:sysClr val="windowText" lastClr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온도 </a:t>
            </a:r>
            <a:r>
              <a:rPr lang="en-US" altLang="ko-KR" sz="2600" dirty="0">
                <a:solidFill>
                  <a:sysClr val="windowText" lastClr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 Chart&gt;</a:t>
            </a:r>
            <a:endParaRPr lang="ko-KR" altLang="en-US" sz="2600" dirty="0">
              <a:solidFill>
                <a:sysClr val="windowText" lastClr="00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147E86-F109-B049-C9A9-4A072972F368}"/>
              </a:ext>
            </a:extLst>
          </p:cNvPr>
          <p:cNvSpPr/>
          <p:nvPr/>
        </p:nvSpPr>
        <p:spPr>
          <a:xfrm>
            <a:off x="8973049" y="3637683"/>
            <a:ext cx="124357" cy="1062051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9E82C-F636-48B0-3F29-5DEECEB20811}"/>
              </a:ext>
            </a:extLst>
          </p:cNvPr>
          <p:cNvSpPr txBox="1"/>
          <p:nvPr/>
        </p:nvSpPr>
        <p:spPr>
          <a:xfrm>
            <a:off x="9135292" y="4081391"/>
            <a:ext cx="460182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공정 설비 조건은 지속적인 관리가 필수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관리도를 통해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σ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범위로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294EE-684E-35AA-EF31-36CC0DDA08D9}"/>
              </a:ext>
            </a:extLst>
          </p:cNvPr>
          <p:cNvSpPr txBox="1"/>
          <p:nvPr/>
        </p:nvSpPr>
        <p:spPr>
          <a:xfrm>
            <a:off x="9097406" y="3594765"/>
            <a:ext cx="4515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공정 모니터링 및 관리 계획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690C4-9867-7E80-FB08-F4714C7F237A}"/>
              </a:ext>
            </a:extLst>
          </p:cNvPr>
          <p:cNvSpPr txBox="1"/>
          <p:nvPr/>
        </p:nvSpPr>
        <p:spPr>
          <a:xfrm>
            <a:off x="8399537" y="9391572"/>
            <a:ext cx="101346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‘최적화된 핵심 조건을 표준화해 변동 통제 및 안정 상태 확보’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66897B-2320-CDC1-AB00-5785DFE0DC50}"/>
              </a:ext>
            </a:extLst>
          </p:cNvPr>
          <p:cNvSpPr txBox="1"/>
          <p:nvPr/>
        </p:nvSpPr>
        <p:spPr>
          <a:xfrm>
            <a:off x="8973355" y="9314629"/>
            <a:ext cx="420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2DDFB3-E76B-0500-6087-4484BACA051F}"/>
              </a:ext>
            </a:extLst>
          </p:cNvPr>
          <p:cNvSpPr txBox="1"/>
          <p:nvPr/>
        </p:nvSpPr>
        <p:spPr>
          <a:xfrm>
            <a:off x="7646400" y="536558"/>
            <a:ext cx="12792126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4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Process Control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31B842-840D-5ABC-E927-1E04028D4703}"/>
              </a:ext>
            </a:extLst>
          </p:cNvPr>
          <p:cNvSpPr/>
          <p:nvPr/>
        </p:nvSpPr>
        <p:spPr>
          <a:xfrm>
            <a:off x="8817745" y="3467100"/>
            <a:ext cx="9240128" cy="66424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416F3E40-B096-5FA6-AB13-1ED22F149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848631"/>
              </p:ext>
            </p:extLst>
          </p:nvPr>
        </p:nvGraphicFramePr>
        <p:xfrm>
          <a:off x="429320" y="4495724"/>
          <a:ext cx="7952680" cy="5505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248">
                  <a:extLst>
                    <a:ext uri="{9D8B030D-6E8A-4147-A177-3AD203B41FA5}">
                      <a16:colId xmlns:a16="http://schemas.microsoft.com/office/drawing/2014/main" val="1485843477"/>
                    </a:ext>
                  </a:extLst>
                </a:gridCol>
                <a:gridCol w="6379432">
                  <a:extLst>
                    <a:ext uri="{9D8B030D-6E8A-4147-A177-3AD203B41FA5}">
                      <a16:colId xmlns:a16="http://schemas.microsoft.com/office/drawing/2014/main" val="3310089470"/>
                    </a:ext>
                  </a:extLst>
                </a:gridCol>
              </a:tblGrid>
              <a:tr h="384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내용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392707"/>
                  </a:ext>
                </a:extLst>
              </a:tr>
              <a:tr h="1271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목적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장입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온도 공정의 이상 변동 원인 제거 및 안정적 관리 체계 구축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관리도 기준에 따라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시그마 범위 내 유지 여부 검증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불량 발생 감소 효과 사전 확인을 통한 유지 관리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064667"/>
                  </a:ext>
                </a:extLst>
              </a:tr>
              <a:tr h="2051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Pilot</a:t>
                      </a: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적용 개요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적용 대상 공정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열연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공장 가열로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호기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적용 일정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  -  2025.11.13 ~ 2025.11.20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  -  2025.12.15 ~ 2025.12.22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검증 도구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  Mann-Whitney U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Test, 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관리도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013162"/>
                  </a:ext>
                </a:extLst>
              </a:tr>
              <a:tr h="16519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현업 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요청 사항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  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공장 대표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 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공정 개선안 적용 협조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공정 엔지니어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 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개선안으로 인한 공정 파라미터 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                         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조정 및 모니터링 협조 요청</a:t>
                      </a:r>
                      <a:endParaRPr lang="en-US" altLang="ko-KR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시스템 파트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: 11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월 </a:t>
                      </a:r>
                      <a:r>
                        <a:rPr lang="en-US" altLang="ko-KR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  <a:r>
                        <a:rPr lang="ko-KR" altLang="en-US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월 개선안 적용 공정 데이터 수집 협조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71059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89C00C-2078-833C-5C5C-13510A12642C}"/>
              </a:ext>
            </a:extLst>
          </p:cNvPr>
          <p:cNvSpPr/>
          <p:nvPr/>
        </p:nvSpPr>
        <p:spPr>
          <a:xfrm>
            <a:off x="404056" y="3611380"/>
            <a:ext cx="124357" cy="777176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7A2305-2EFF-7442-85BE-22A4C8F1EF62}"/>
              </a:ext>
            </a:extLst>
          </p:cNvPr>
          <p:cNvSpPr txBox="1"/>
          <p:nvPr/>
        </p:nvSpPr>
        <p:spPr>
          <a:xfrm>
            <a:off x="528413" y="3578026"/>
            <a:ext cx="4515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Pilot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계획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E14BA9-7930-9DBB-0B19-F1361A23C374}"/>
              </a:ext>
            </a:extLst>
          </p:cNvPr>
          <p:cNvSpPr txBox="1"/>
          <p:nvPr/>
        </p:nvSpPr>
        <p:spPr>
          <a:xfrm>
            <a:off x="528413" y="4081391"/>
            <a:ext cx="79526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 조건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표준 작업 조건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(SOP)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표준화해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σ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기준 기반의 공정 관리 체계 확립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EEB870A-C261-0A3B-5348-6C45CAC2C7C2}"/>
              </a:ext>
            </a:extLst>
          </p:cNvPr>
          <p:cNvSpPr/>
          <p:nvPr/>
        </p:nvSpPr>
        <p:spPr>
          <a:xfrm>
            <a:off x="163561" y="3469398"/>
            <a:ext cx="8520153" cy="66515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12310F8C-6C30-FF4F-1ABB-ECEF0CF32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01" y="1093528"/>
            <a:ext cx="18523565" cy="128725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BF794F2C-4C05-BBDF-D93A-14DC7E58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5108E7-C5D5-EF63-38A2-D592C95C83D9}"/>
              </a:ext>
            </a:extLst>
          </p:cNvPr>
          <p:cNvCxnSpPr/>
          <p:nvPr/>
        </p:nvCxnSpPr>
        <p:spPr>
          <a:xfrm>
            <a:off x="13258800" y="5551008"/>
            <a:ext cx="0" cy="3173892"/>
          </a:xfrm>
          <a:prstGeom prst="line">
            <a:avLst/>
          </a:prstGeom>
          <a:ln w="635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77649-32AA-73F1-CF65-0D522845D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91">
            <a:extLst>
              <a:ext uri="{FF2B5EF4-FFF2-40B4-BE49-F238E27FC236}">
                <a16:creationId xmlns:a16="http://schemas.microsoft.com/office/drawing/2014/main" id="{352DC2E2-D01E-D5FE-42D4-C2D974182DB4}"/>
              </a:ext>
            </a:extLst>
          </p:cNvPr>
          <p:cNvGrpSpPr/>
          <p:nvPr/>
        </p:nvGrpSpPr>
        <p:grpSpPr>
          <a:xfrm>
            <a:off x="6197600" y="2400300"/>
            <a:ext cx="5831840" cy="7493000"/>
            <a:chOff x="6197600" y="2641600"/>
            <a:chExt cx="5831840" cy="7493000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FB6012B6-15BC-BA2D-76FA-8916F41B3A30}"/>
                </a:ext>
              </a:extLst>
            </p:cNvPr>
            <p:cNvGrpSpPr/>
            <p:nvPr/>
          </p:nvGrpSpPr>
          <p:grpSpPr>
            <a:xfrm>
              <a:off x="6197600" y="2641600"/>
              <a:ext cx="5831840" cy="7493000"/>
              <a:chOff x="6197600" y="2641600"/>
              <a:chExt cx="5831840" cy="7493000"/>
            </a:xfrm>
          </p:grpSpPr>
          <p:pic>
            <p:nvPicPr>
              <p:cNvPr id="84" name="Picture 3">
                <a:extLst>
                  <a:ext uri="{FF2B5EF4-FFF2-40B4-BE49-F238E27FC236}">
                    <a16:creationId xmlns:a16="http://schemas.microsoft.com/office/drawing/2014/main" id="{858EA0A1-6DB8-AECA-A829-F9897E792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0300" y="3454400"/>
                <a:ext cx="5816600" cy="6680200"/>
              </a:xfrm>
              <a:prstGeom prst="rect">
                <a:avLst/>
              </a:prstGeom>
              <a:effectLst>
                <a:outerShdw blurRad="336403" dist="268241" dir="27000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85" name="TextBox 10">
                <a:extLst>
                  <a:ext uri="{FF2B5EF4-FFF2-40B4-BE49-F238E27FC236}">
                    <a16:creationId xmlns:a16="http://schemas.microsoft.com/office/drawing/2014/main" id="{BF84979B-29B8-E31B-BE6E-B982902251F7}"/>
                  </a:ext>
                </a:extLst>
              </p:cNvPr>
              <p:cNvSpPr txBox="1"/>
              <p:nvPr/>
            </p:nvSpPr>
            <p:spPr>
              <a:xfrm>
                <a:off x="6223000" y="2641600"/>
                <a:ext cx="5765800" cy="4953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5290"/>
                    </a:solidFill>
                    <a:effectLst/>
                    <a:uLnTx/>
                    <a:uFillTx/>
                    <a:latin typeface="Calibri"/>
                    <a:ea typeface="KOTRA_BOLD Bold"/>
                    <a:cs typeface="+mn-cs"/>
                  </a:rPr>
                  <a:t>국내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5290"/>
                    </a:solidFill>
                    <a:effectLst/>
                    <a:uLnTx/>
                    <a:uFillTx/>
                    <a:latin typeface="KOTRA_BOLD Bold"/>
                    <a:ea typeface="+mn-ea"/>
                    <a:cs typeface="+mn-cs"/>
                  </a:rPr>
                  <a:t> </a:t>
                </a: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5290"/>
                    </a:solidFill>
                    <a:effectLst/>
                    <a:uLnTx/>
                    <a:uFillTx/>
                    <a:latin typeface="Calibri"/>
                    <a:ea typeface="KOTRA_BOLD Bold"/>
                    <a:cs typeface="+mn-cs"/>
                  </a:rPr>
                  <a:t>스테인리스강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5290"/>
                    </a:solidFill>
                    <a:effectLst/>
                    <a:uLnTx/>
                    <a:uFillTx/>
                    <a:latin typeface="KOTRA_BOLD Bold"/>
                    <a:ea typeface="+mn-ea"/>
                    <a:cs typeface="+mn-cs"/>
                  </a:rPr>
                  <a:t> </a:t>
                </a: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5290"/>
                    </a:solidFill>
                    <a:effectLst/>
                    <a:uLnTx/>
                    <a:uFillTx/>
                    <a:latin typeface="Calibri"/>
                    <a:ea typeface="KOTRA_BOLD Bold"/>
                    <a:cs typeface="+mn-cs"/>
                  </a:rPr>
                  <a:t>업계</a:t>
                </a:r>
                <a:r>
                  <a:rPr lang="en-US" altLang="ko-KR" sz="2800" dirty="0">
                    <a:solidFill>
                      <a:srgbClr val="195290"/>
                    </a:solidFill>
                    <a:latin typeface="KOTRA_BOLD Bold"/>
                  </a:rPr>
                  <a:t> </a:t>
                </a:r>
                <a:r>
                  <a:rPr lang="ko-KR" altLang="en-US" sz="2800" dirty="0">
                    <a:solidFill>
                      <a:srgbClr val="195290"/>
                    </a:solidFill>
                    <a:latin typeface="코트라 볼드체" panose="02020603020101020101" pitchFamily="18" charset="-127"/>
                    <a:ea typeface="코트라 볼드체" panose="02020603020101020101" pitchFamily="18" charset="-127"/>
                    <a:cs typeface="코트라 볼드체" panose="02020603020101020101" pitchFamily="18" charset="-127"/>
                  </a:rPr>
                  <a:t>현황</a:t>
                </a: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endParaRPr>
              </a:p>
            </p:txBody>
          </p:sp>
          <p:pic>
            <p:nvPicPr>
              <p:cNvPr id="86" name="Picture 11">
                <a:extLst>
                  <a:ext uri="{FF2B5EF4-FFF2-40B4-BE49-F238E27FC236}">
                    <a16:creationId xmlns:a16="http://schemas.microsoft.com/office/drawing/2014/main" id="{57D71644-C1D7-EAF1-CFC0-39565EA63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7600" y="3302000"/>
                <a:ext cx="5831840" cy="152400"/>
              </a:xfrm>
              <a:prstGeom prst="rect">
                <a:avLst/>
              </a:prstGeom>
            </p:spPr>
          </p:pic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47F2894-390E-DB36-1D59-3F934AE56B5F}"/>
                </a:ext>
              </a:extLst>
            </p:cNvPr>
            <p:cNvSpPr/>
            <p:nvPr/>
          </p:nvSpPr>
          <p:spPr>
            <a:xfrm>
              <a:off x="6210300" y="3454400"/>
              <a:ext cx="5791200" cy="45339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84CEAA0C-99EE-8461-4035-3CD1540BA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3060700"/>
            <a:ext cx="5778500" cy="6832600"/>
          </a:xfrm>
          <a:prstGeom prst="rect">
            <a:avLst/>
          </a:prstGeom>
          <a:effectLst>
            <a:outerShdw blurRad="332406" dist="266642" dir="2700000">
              <a:srgbClr val="000000">
                <a:alpha val="30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FE25C2A-BE22-A939-56B4-74D09082D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2300" y="-609600"/>
            <a:ext cx="7150100" cy="42545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38236BA-E958-1ABA-CCB4-480033AC910B}"/>
              </a:ext>
            </a:extLst>
          </p:cNvPr>
          <p:cNvSpPr txBox="1"/>
          <p:nvPr/>
        </p:nvSpPr>
        <p:spPr>
          <a:xfrm>
            <a:off x="177800" y="2400300"/>
            <a:ext cx="5765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95290"/>
                </a:solidFill>
                <a:effectLst/>
                <a:uLnTx/>
                <a:uFillTx/>
                <a:latin typeface="Calibri"/>
                <a:ea typeface="KOTRA_BOLD Bold"/>
                <a:cs typeface="+mn-cs"/>
              </a:rPr>
              <a:t>글로벌 스테인리스강 업계 추세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B7A9BD7-5263-AF90-C0C6-81E9A16F2D68}"/>
              </a:ext>
            </a:extLst>
          </p:cNvPr>
          <p:cNvSpPr txBox="1"/>
          <p:nvPr/>
        </p:nvSpPr>
        <p:spPr>
          <a:xfrm>
            <a:off x="279400" y="1790700"/>
            <a:ext cx="17627600" cy="406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  <a:defRPr/>
            </a:pPr>
            <a:r>
              <a: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최근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자사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제품의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‘M</a:t>
            </a:r>
            <a:r>
              <a: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결함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급증하여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7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당사</a:t>
            </a:r>
            <a:r>
              <a:rPr kumimoji="0" lang="en-US" sz="27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</a:t>
            </a:r>
            <a:r>
              <a:rPr kumimoji="0" lang="ko-KR" altLang="en-US" sz="27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수익</a:t>
            </a:r>
            <a:r>
              <a:rPr kumimoji="0" lang="en-US" sz="27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7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</a:t>
            </a:r>
            <a:r>
              <a:rPr kumimoji="0" lang="en-US" sz="27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7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신뢰도에</a:t>
            </a:r>
            <a:r>
              <a:rPr kumimoji="0" lang="en-US" sz="27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7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심각한</a:t>
            </a:r>
            <a:r>
              <a:rPr kumimoji="0" lang="en-US" sz="27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7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악영향</a:t>
            </a:r>
            <a:r>
              <a:rPr lang="ko-KR" altLang="en-US" sz="27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7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발생</a:t>
            </a:r>
            <a:r>
              <a:rPr lang="ko-KR" altLang="en-US" sz="2700" b="1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ko-KR" altLang="en-US" sz="27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경영</a:t>
            </a:r>
            <a:r>
              <a:rPr lang="ko-KR" altLang="en-US" sz="27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리스크 </a:t>
            </a:r>
            <a:r>
              <a:rPr lang="ko-KR" altLang="en-US" sz="27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선제적</a:t>
            </a:r>
            <a:r>
              <a:rPr lang="ko-KR" altLang="en-US" sz="27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차단</a:t>
            </a:r>
            <a:r>
              <a:rPr lang="en-US" altLang="ko-KR" sz="27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7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 품질 혁신 시급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1538200-EFE5-CED7-D7B5-59D545419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3060699"/>
            <a:ext cx="5791200" cy="152735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E23345BE-FA5C-7F7E-2036-85BE066FFD7B}"/>
              </a:ext>
            </a:extLst>
          </p:cNvPr>
          <p:cNvSpPr txBox="1"/>
          <p:nvPr/>
        </p:nvSpPr>
        <p:spPr>
          <a:xfrm>
            <a:off x="304800" y="8026400"/>
            <a:ext cx="6654800" cy="10159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6910"/>
              </a:lnSpc>
            </a:pPr>
            <a:r>
              <a:rPr lang="en-US" sz="23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• </a:t>
            </a:r>
            <a:r>
              <a:rPr lang="en-US" sz="22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23</a:t>
            </a:r>
            <a:r>
              <a:rPr lang="ko-KR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</a:t>
            </a:r>
            <a:r>
              <a:rPr 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2,900</a:t>
            </a:r>
            <a:r>
              <a:rPr lang="ko-KR" alt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조→</a:t>
            </a:r>
            <a:r>
              <a:rPr lang="en-US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2032</a:t>
            </a:r>
            <a:r>
              <a:rPr lang="ko-KR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</a:t>
            </a:r>
            <a:r>
              <a:rPr lang="en-US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4,480</a:t>
            </a:r>
            <a:r>
              <a:rPr lang="ko-KR" altLang="en-US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 </a:t>
            </a:r>
            <a:r>
              <a:rPr lang="ko-KR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성장세</a:t>
            </a:r>
            <a:r>
              <a:rPr 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예상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09FA707-FADA-86AA-74F7-184ED99F008C}"/>
              </a:ext>
            </a:extLst>
          </p:cNvPr>
          <p:cNvGrpSpPr/>
          <p:nvPr/>
        </p:nvGrpSpPr>
        <p:grpSpPr>
          <a:xfrm>
            <a:off x="267859" y="3302000"/>
            <a:ext cx="5270244" cy="4216501"/>
            <a:chOff x="124101" y="3454400"/>
            <a:chExt cx="5667100" cy="4534007"/>
          </a:xfrm>
        </p:grpSpPr>
        <p:pic>
          <p:nvPicPr>
            <p:cNvPr id="16" name="그림 15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77470D5-3B4E-4D20-3DAE-992295C94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675" b="90866"/>
            <a:stretch>
              <a:fillRect/>
            </a:stretch>
          </p:blipFill>
          <p:spPr>
            <a:xfrm>
              <a:off x="247625" y="3454400"/>
              <a:ext cx="5543576" cy="478807"/>
            </a:xfrm>
            <a:prstGeom prst="rect">
              <a:avLst/>
            </a:prstGeom>
          </p:spPr>
        </p:pic>
        <p:pic>
          <p:nvPicPr>
            <p:cNvPr id="17" name="그림 16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E541A03-527F-51BD-3EA0-9A858969B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22" r="26560" b="6725"/>
            <a:stretch>
              <a:fillRect/>
            </a:stretch>
          </p:blipFill>
          <p:spPr>
            <a:xfrm>
              <a:off x="124101" y="7582007"/>
              <a:ext cx="5333999" cy="406400"/>
            </a:xfrm>
            <a:prstGeom prst="rect">
              <a:avLst/>
            </a:prstGeom>
          </p:spPr>
        </p:pic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C0B52772-5FE4-67B4-1DAA-2E4DDBBE0259}"/>
              </a:ext>
            </a:extLst>
          </p:cNvPr>
          <p:cNvSpPr txBox="1"/>
          <p:nvPr/>
        </p:nvSpPr>
        <p:spPr>
          <a:xfrm>
            <a:off x="303319" y="8598678"/>
            <a:ext cx="6654800" cy="13080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46910"/>
              </a:lnSpc>
            </a:pPr>
            <a:r>
              <a:rPr lang="en-US" altLang="ko-KR" sz="22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• </a:t>
            </a:r>
            <a:r>
              <a:rPr lang="ko-KR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강한</a:t>
            </a:r>
            <a:r>
              <a:rPr 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내구성</a:t>
            </a:r>
            <a:r>
              <a:rPr 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뛰어난</a:t>
            </a:r>
            <a:r>
              <a:rPr 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재활용성</a:t>
            </a:r>
            <a:r>
              <a:rPr 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</a:t>
            </a:r>
            <a:r>
              <a:rPr 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</a:t>
            </a:r>
            <a:r>
              <a:rPr lang="en-US" altLang="ko-KR" sz="22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친화성</a:t>
            </a:r>
            <a:endParaRPr lang="en-US" altLang="ko-KR" sz="2200" b="1" i="0" u="none" strike="noStrike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 algn="l">
              <a:lnSpc>
                <a:spcPct val="146910"/>
              </a:lnSpc>
            </a:pPr>
            <a:r>
              <a:rPr lang="ko-KR" altLang="en-US" sz="22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ko-KR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자동차</a:t>
            </a:r>
            <a:r>
              <a:rPr 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건설</a:t>
            </a:r>
            <a:r>
              <a:rPr 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</a:t>
            </a:r>
            <a:r>
              <a:rPr lang="en-US" sz="2200" b="1" i="0" u="none" strike="noStrike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</a:t>
            </a:r>
            <a:r>
              <a:rPr lang="ko-KR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</a:t>
            </a:r>
            <a:r>
              <a:rPr lang="en-US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산업에서</a:t>
            </a:r>
            <a:r>
              <a:rPr lang="en-US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</a:t>
            </a:r>
            <a:r>
              <a:rPr lang="en-US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  <a:r>
              <a:rPr lang="en-US" altLang="ko-KR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예상</a:t>
            </a:r>
            <a:r>
              <a:rPr lang="en-US" sz="2200" b="1" i="0" u="none" strike="noStrike" dirty="0">
                <a:solidFill>
                  <a:srgbClr val="D9492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B74073-EF26-802B-ECF5-22CB57C48C9F}"/>
              </a:ext>
            </a:extLst>
          </p:cNvPr>
          <p:cNvSpPr/>
          <p:nvPr/>
        </p:nvSpPr>
        <p:spPr>
          <a:xfrm>
            <a:off x="203200" y="3213100"/>
            <a:ext cx="5765800" cy="45339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588FB597-52C7-904B-C2E4-63EA8ED88D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787372"/>
              </p:ext>
            </p:extLst>
          </p:nvPr>
        </p:nvGraphicFramePr>
        <p:xfrm>
          <a:off x="6010314" y="3513662"/>
          <a:ext cx="9865677" cy="397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8604B292-EE81-DB0B-764B-0B75C2A6FB06}"/>
              </a:ext>
            </a:extLst>
          </p:cNvPr>
          <p:cNvGrpSpPr/>
          <p:nvPr/>
        </p:nvGrpSpPr>
        <p:grpSpPr>
          <a:xfrm>
            <a:off x="6230257" y="3454400"/>
            <a:ext cx="5816600" cy="4151732"/>
            <a:chOff x="3722655" y="2248628"/>
            <a:chExt cx="7670800" cy="7664992"/>
          </a:xfrm>
        </p:grpSpPr>
        <p:sp>
          <p:nvSpPr>
            <p:cNvPr id="58" name="TextBox 9">
              <a:extLst>
                <a:ext uri="{FF2B5EF4-FFF2-40B4-BE49-F238E27FC236}">
                  <a16:creationId xmlns:a16="http://schemas.microsoft.com/office/drawing/2014/main" id="{56022647-34FF-5720-2AE5-923E9D3A2BE0}"/>
                </a:ext>
              </a:extLst>
            </p:cNvPr>
            <p:cNvSpPr txBox="1"/>
            <p:nvPr/>
          </p:nvSpPr>
          <p:spPr>
            <a:xfrm>
              <a:off x="3722655" y="2248628"/>
              <a:ext cx="7670800" cy="49530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생산 및 내수 추이</a:t>
              </a:r>
            </a:p>
          </p:txBody>
        </p:sp>
        <p:sp>
          <p:nvSpPr>
            <p:cNvPr id="59" name="TextBox 9">
              <a:extLst>
                <a:ext uri="{FF2B5EF4-FFF2-40B4-BE49-F238E27FC236}">
                  <a16:creationId xmlns:a16="http://schemas.microsoft.com/office/drawing/2014/main" id="{0B89EBFA-2976-128D-A235-8C43A2541B59}"/>
                </a:ext>
              </a:extLst>
            </p:cNvPr>
            <p:cNvSpPr txBox="1"/>
            <p:nvPr/>
          </p:nvSpPr>
          <p:spPr>
            <a:xfrm>
              <a:off x="7909731" y="2599339"/>
              <a:ext cx="1409700" cy="5143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단위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톤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0" name="TextBox 23">
              <a:extLst>
                <a:ext uri="{FF2B5EF4-FFF2-40B4-BE49-F238E27FC236}">
                  <a16:creationId xmlns:a16="http://schemas.microsoft.com/office/drawing/2014/main" id="{984FF8A2-E3ED-FF4D-DF8B-0117C21EED63}"/>
                </a:ext>
              </a:extLst>
            </p:cNvPr>
            <p:cNvSpPr txBox="1"/>
            <p:nvPr/>
          </p:nvSpPr>
          <p:spPr>
            <a:xfrm>
              <a:off x="5791200" y="9592310"/>
              <a:ext cx="3441700" cy="3213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1600" b="0" i="0" u="none" strike="noStrike" dirty="0">
                  <a:solidFill>
                    <a:srgbClr val="7878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▲</a:t>
              </a:r>
              <a:r>
                <a:rPr lang="ko-KR" altLang="en-US" sz="1600" b="0" i="0" u="none" strike="noStrike" dirty="0">
                  <a:solidFill>
                    <a:srgbClr val="7878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한국철강협회 통계</a:t>
              </a:r>
              <a:endParaRPr lang="en-US" sz="1600" b="0" i="0" u="none" strike="noStrike" dirty="0">
                <a:solidFill>
                  <a:srgbClr val="78787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61" name="Picture 21">
            <a:extLst>
              <a:ext uri="{FF2B5EF4-FFF2-40B4-BE49-F238E27FC236}">
                <a16:creationId xmlns:a16="http://schemas.microsoft.com/office/drawing/2014/main" id="{7035C34D-4663-A0E0-C681-78FB68B545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83745" flipV="1">
            <a:off x="8766927" y="4081646"/>
            <a:ext cx="895393" cy="929407"/>
          </a:xfrm>
          <a:prstGeom prst="rect">
            <a:avLst/>
          </a:prstGeom>
        </p:spPr>
      </p:pic>
      <p:graphicFrame>
        <p:nvGraphicFramePr>
          <p:cNvPr id="62" name="차트 61">
            <a:extLst>
              <a:ext uri="{FF2B5EF4-FFF2-40B4-BE49-F238E27FC236}">
                <a16:creationId xmlns:a16="http://schemas.microsoft.com/office/drawing/2014/main" id="{1CFDC88C-C8AA-B7C2-6C30-F84562EDB1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6385928"/>
              </p:ext>
            </p:extLst>
          </p:nvPr>
        </p:nvGraphicFramePr>
        <p:xfrm>
          <a:off x="5858427" y="4992232"/>
          <a:ext cx="10448373" cy="2210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B4FFE870-460B-1195-F6C1-E34E4120E8B6}"/>
              </a:ext>
            </a:extLst>
          </p:cNvPr>
          <p:cNvSpPr txBox="1"/>
          <p:nvPr/>
        </p:nvSpPr>
        <p:spPr>
          <a:xfrm>
            <a:off x="7323912" y="7138089"/>
            <a:ext cx="1951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2024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1-8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4460D7-CB9D-A863-5C92-61AD8312E868}"/>
              </a:ext>
            </a:extLst>
          </p:cNvPr>
          <p:cNvSpPr txBox="1"/>
          <p:nvPr/>
        </p:nvSpPr>
        <p:spPr>
          <a:xfrm>
            <a:off x="9275336" y="7136174"/>
            <a:ext cx="1951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2025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1-8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06157D4-04FD-B0F0-5A3E-FB879A40F1C9}"/>
              </a:ext>
            </a:extLst>
          </p:cNvPr>
          <p:cNvGrpSpPr/>
          <p:nvPr/>
        </p:nvGrpSpPr>
        <p:grpSpPr>
          <a:xfrm>
            <a:off x="9928880" y="4103574"/>
            <a:ext cx="1094153" cy="523220"/>
            <a:chOff x="9488344" y="3617777"/>
            <a:chExt cx="1414318" cy="1023322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6040CC3-837C-77BD-5BF4-7F92A1B3A13B}"/>
                </a:ext>
              </a:extLst>
            </p:cNvPr>
            <p:cNvSpPr/>
            <p:nvPr/>
          </p:nvSpPr>
          <p:spPr>
            <a:xfrm>
              <a:off x="9488344" y="3644901"/>
              <a:ext cx="1409700" cy="8978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4CC79E7-75CF-3D7E-57D9-92C4BF215CCB}"/>
                </a:ext>
              </a:extLst>
            </p:cNvPr>
            <p:cNvSpPr txBox="1"/>
            <p:nvPr/>
          </p:nvSpPr>
          <p:spPr>
            <a:xfrm>
              <a:off x="10119007" y="3617777"/>
              <a:ext cx="783655" cy="1023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생산</a:t>
              </a:r>
              <a:endPara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내수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9451212-74F5-B9D4-03DA-78EFDAE76F55}"/>
                </a:ext>
              </a:extLst>
            </p:cNvPr>
            <p:cNvSpPr/>
            <p:nvPr/>
          </p:nvSpPr>
          <p:spPr>
            <a:xfrm>
              <a:off x="9640744" y="3771900"/>
              <a:ext cx="478262" cy="2089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764EE72-10D6-37C0-8FA2-1634C44587DD}"/>
                </a:ext>
              </a:extLst>
            </p:cNvPr>
            <p:cNvSpPr/>
            <p:nvPr/>
          </p:nvSpPr>
          <p:spPr>
            <a:xfrm>
              <a:off x="9640744" y="4211189"/>
              <a:ext cx="478262" cy="208945"/>
            </a:xfrm>
            <a:prstGeom prst="rect">
              <a:avLst/>
            </a:prstGeom>
            <a:solidFill>
              <a:srgbClr val="4C82B4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4" name="TextBox 7">
            <a:extLst>
              <a:ext uri="{FF2B5EF4-FFF2-40B4-BE49-F238E27FC236}">
                <a16:creationId xmlns:a16="http://schemas.microsoft.com/office/drawing/2014/main" id="{567558A4-4B2C-0151-0B67-78FEDB14DD71}"/>
              </a:ext>
            </a:extLst>
          </p:cNvPr>
          <p:cNvSpPr txBox="1"/>
          <p:nvPr/>
        </p:nvSpPr>
        <p:spPr>
          <a:xfrm>
            <a:off x="6324600" y="8026400"/>
            <a:ext cx="5636573" cy="13080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46910"/>
              </a:lnSpc>
              <a:buFont typeface="Arial" panose="020B0604020202020204" pitchFamily="34" charset="0"/>
              <a:buChar char="•"/>
            </a:pPr>
            <a:r>
              <a:rPr lang="ko-KR" altLang="en-US" sz="23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중국발 스테인리스강 공급 → </a:t>
            </a:r>
            <a:r>
              <a:rPr lang="ko-KR" altLang="en-US" sz="2300" b="1" dirty="0">
                <a:solidFill>
                  <a:srgbClr val="235FA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국내 시장 약세</a:t>
            </a:r>
          </a:p>
          <a:p>
            <a:pPr marL="342900" lvl="0" indent="-342900">
              <a:lnSpc>
                <a:spcPct val="146910"/>
              </a:lnSpc>
              <a:buFont typeface="Arial" panose="020B0604020202020204" pitchFamily="34" charset="0"/>
              <a:buChar char="•"/>
            </a:pPr>
            <a:r>
              <a:rPr lang="en-US" altLang="ko-KR" sz="23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50% </a:t>
            </a:r>
            <a:r>
              <a:rPr lang="ko-KR" altLang="en-US" sz="23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관세 부과 → 업계 불안정성 증가</a:t>
            </a:r>
          </a:p>
          <a:p>
            <a:pPr marL="342900" lvl="0" indent="-342900">
              <a:lnSpc>
                <a:spcPct val="146910"/>
              </a:lnSpc>
              <a:buFont typeface="Arial" panose="020B0604020202020204" pitchFamily="34" charset="0"/>
              <a:buChar char="•"/>
            </a:pPr>
            <a:r>
              <a:rPr lang="ko-KR" altLang="en-US" sz="23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고객사 신뢰도 확립이 중점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A5D654A-64F3-6247-0B03-07ADBBEC2852}"/>
              </a:ext>
            </a:extLst>
          </p:cNvPr>
          <p:cNvGrpSpPr/>
          <p:nvPr/>
        </p:nvGrpSpPr>
        <p:grpSpPr>
          <a:xfrm>
            <a:off x="12221806" y="2400300"/>
            <a:ext cx="5875694" cy="7493000"/>
            <a:chOff x="12221806" y="2641600"/>
            <a:chExt cx="5875694" cy="749300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AAC39BCD-FB37-2E04-5E1E-C6E35879B62F}"/>
                </a:ext>
              </a:extLst>
            </p:cNvPr>
            <p:cNvGrpSpPr/>
            <p:nvPr/>
          </p:nvGrpSpPr>
          <p:grpSpPr>
            <a:xfrm>
              <a:off x="12221806" y="2641600"/>
              <a:ext cx="5875694" cy="7493000"/>
              <a:chOff x="12221806" y="2641600"/>
              <a:chExt cx="5875694" cy="7493000"/>
            </a:xfrm>
          </p:grpSpPr>
          <p:pic>
            <p:nvPicPr>
              <p:cNvPr id="98" name="Picture 4">
                <a:extLst>
                  <a:ext uri="{FF2B5EF4-FFF2-40B4-BE49-F238E27FC236}">
                    <a16:creationId xmlns:a16="http://schemas.microsoft.com/office/drawing/2014/main" id="{EE65CEAA-D244-C521-F1D4-C1C1D4C77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230100" y="3302000"/>
                <a:ext cx="5867400" cy="6832600"/>
              </a:xfrm>
              <a:prstGeom prst="rect">
                <a:avLst/>
              </a:prstGeom>
              <a:effectLst>
                <a:outerShdw blurRad="342281" dist="270574" dir="270000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99" name="TextBox 12">
                <a:extLst>
                  <a:ext uri="{FF2B5EF4-FFF2-40B4-BE49-F238E27FC236}">
                    <a16:creationId xmlns:a16="http://schemas.microsoft.com/office/drawing/2014/main" id="{90D36DE5-6677-CF7D-2DED-EF4E725F857C}"/>
                  </a:ext>
                </a:extLst>
              </p:cNvPr>
              <p:cNvSpPr txBox="1"/>
              <p:nvPr/>
            </p:nvSpPr>
            <p:spPr>
              <a:xfrm>
                <a:off x="12293600" y="2641600"/>
                <a:ext cx="5765800" cy="49530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99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5290"/>
                    </a:solidFill>
                    <a:effectLst/>
                    <a:uLnTx/>
                    <a:uFillTx/>
                    <a:latin typeface="Calibri"/>
                    <a:ea typeface="KOTRA_BOLD Bold"/>
                    <a:cs typeface="+mn-cs"/>
                  </a:rPr>
                  <a:t>급증한 자사 제품 불량률</a:t>
                </a:r>
              </a:p>
            </p:txBody>
          </p:sp>
          <p:pic>
            <p:nvPicPr>
              <p:cNvPr id="100" name="Picture 13">
                <a:extLst>
                  <a:ext uri="{FF2B5EF4-FFF2-40B4-BE49-F238E27FC236}">
                    <a16:creationId xmlns:a16="http://schemas.microsoft.com/office/drawing/2014/main" id="{2247BB42-49E6-2C6C-7BBD-AF79AD2D5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221806" y="3302000"/>
                <a:ext cx="5875694" cy="152400"/>
              </a:xfrm>
              <a:prstGeom prst="rect">
                <a:avLst/>
              </a:prstGeom>
            </p:spPr>
          </p:pic>
        </p:grp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08FC8AF-0ED5-0353-CFF7-95EB13321DD2}"/>
                </a:ext>
              </a:extLst>
            </p:cNvPr>
            <p:cNvSpPr/>
            <p:nvPr/>
          </p:nvSpPr>
          <p:spPr>
            <a:xfrm>
              <a:off x="12230101" y="3454400"/>
              <a:ext cx="5854700" cy="45339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TextBox 7">
            <a:extLst>
              <a:ext uri="{FF2B5EF4-FFF2-40B4-BE49-F238E27FC236}">
                <a16:creationId xmlns:a16="http://schemas.microsoft.com/office/drawing/2014/main" id="{1F540C79-CA13-2667-304E-D5EEE6BFFD38}"/>
              </a:ext>
            </a:extLst>
          </p:cNvPr>
          <p:cNvSpPr txBox="1"/>
          <p:nvPr/>
        </p:nvSpPr>
        <p:spPr>
          <a:xfrm>
            <a:off x="12460927" y="8026400"/>
            <a:ext cx="5636573" cy="13080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46910"/>
              </a:lnSpc>
              <a:buFont typeface="Arial" panose="020B0604020202020204" pitchFamily="34" charset="0"/>
              <a:buChar char="•"/>
            </a:pPr>
            <a:r>
              <a:rPr lang="en-US" altLang="ko-KR" sz="23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2024</a:t>
            </a:r>
            <a:r>
              <a:rPr lang="ko-KR" altLang="en-US" sz="23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</a:t>
            </a:r>
            <a:r>
              <a:rPr lang="en-US" altLang="ko-KR" sz="2300" b="1" dirty="0">
                <a:solidFill>
                  <a:srgbClr val="FC523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2.7% </a:t>
            </a:r>
            <a:r>
              <a:rPr lang="ko-KR" altLang="en-US" sz="2300" b="1" dirty="0">
                <a:solidFill>
                  <a:srgbClr val="FC523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수준으로 급증</a:t>
            </a:r>
            <a:endParaRPr lang="en-US" altLang="ko-KR" sz="2300" b="1" dirty="0">
              <a:solidFill>
                <a:srgbClr val="FC523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0">
              <a:lnSpc>
                <a:spcPct val="146910"/>
              </a:lnSpc>
            </a:pPr>
            <a:r>
              <a:rPr lang="en-US" altLang="ko-KR" sz="23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23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 품질검사 및 공정관리 비용 상승</a:t>
            </a:r>
          </a:p>
          <a:p>
            <a:pPr marL="342900" lvl="0" indent="-342900">
              <a:lnSpc>
                <a:spcPct val="146910"/>
              </a:lnSpc>
              <a:buFont typeface="Arial" panose="020B0604020202020204" pitchFamily="34" charset="0"/>
              <a:buChar char="•"/>
            </a:pPr>
            <a:r>
              <a:rPr lang="ko-KR" altLang="en-US" sz="2300" b="1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제품 신뢰도 하락으로 인한 </a:t>
            </a:r>
            <a:r>
              <a:rPr lang="ko-KR" altLang="en-US" sz="2300" b="1" dirty="0">
                <a:solidFill>
                  <a:srgbClr val="235FA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경쟁력 감소</a:t>
            </a:r>
          </a:p>
        </p:txBody>
      </p:sp>
      <p:graphicFrame>
        <p:nvGraphicFramePr>
          <p:cNvPr id="105" name="차트 104">
            <a:extLst>
              <a:ext uri="{FF2B5EF4-FFF2-40B4-BE49-F238E27FC236}">
                <a16:creationId xmlns:a16="http://schemas.microsoft.com/office/drawing/2014/main" id="{B96DDEFC-7563-9FCA-3A42-96E8B9059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406546"/>
              </p:ext>
            </p:extLst>
          </p:nvPr>
        </p:nvGraphicFramePr>
        <p:xfrm>
          <a:off x="12144801" y="3542758"/>
          <a:ext cx="5991115" cy="4204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09" name="TextBox 9">
            <a:extLst>
              <a:ext uri="{FF2B5EF4-FFF2-40B4-BE49-F238E27FC236}">
                <a16:creationId xmlns:a16="http://schemas.microsoft.com/office/drawing/2014/main" id="{8ABD70BB-1CD7-38FD-88D9-0FCAC983B489}"/>
              </a:ext>
            </a:extLst>
          </p:cNvPr>
          <p:cNvSpPr txBox="1"/>
          <p:nvPr/>
        </p:nvSpPr>
        <p:spPr>
          <a:xfrm>
            <a:off x="13245008" y="3558366"/>
            <a:ext cx="3790700" cy="17199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연도별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‘M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형 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결함률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증가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0" name="Picture 21">
            <a:extLst>
              <a:ext uri="{FF2B5EF4-FFF2-40B4-BE49-F238E27FC236}">
                <a16:creationId xmlns:a16="http://schemas.microsoft.com/office/drawing/2014/main" id="{203A245A-73E1-4EE7-A952-72A43B835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7376">
            <a:off x="15398964" y="5280420"/>
            <a:ext cx="968482" cy="123924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0169AD0-5178-420C-E5E8-39B3A2624A78}"/>
              </a:ext>
            </a:extLst>
          </p:cNvPr>
          <p:cNvGrpSpPr/>
          <p:nvPr/>
        </p:nvGrpSpPr>
        <p:grpSpPr>
          <a:xfrm>
            <a:off x="13079701" y="7170306"/>
            <a:ext cx="3887783" cy="347342"/>
            <a:chOff x="13079701" y="7170306"/>
            <a:chExt cx="3887783" cy="34734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DEAAFD7-F8AF-160E-26F7-EFAA4D629913}"/>
                </a:ext>
              </a:extLst>
            </p:cNvPr>
            <p:cNvSpPr txBox="1"/>
            <p:nvPr/>
          </p:nvSpPr>
          <p:spPr>
            <a:xfrm>
              <a:off x="13079701" y="7179094"/>
              <a:ext cx="689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2021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CA03F80-7195-AA8E-CAFA-6C3E393E5AB8}"/>
                </a:ext>
              </a:extLst>
            </p:cNvPr>
            <p:cNvSpPr txBox="1"/>
            <p:nvPr/>
          </p:nvSpPr>
          <p:spPr>
            <a:xfrm>
              <a:off x="14133111" y="7173949"/>
              <a:ext cx="689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2022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B3018F5-636B-AD5B-5D16-6DC7A07614E1}"/>
                </a:ext>
              </a:extLst>
            </p:cNvPr>
            <p:cNvSpPr txBox="1"/>
            <p:nvPr/>
          </p:nvSpPr>
          <p:spPr>
            <a:xfrm>
              <a:off x="15205729" y="7170306"/>
              <a:ext cx="689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2023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4FEDF59-CCAB-9A81-CEAA-AE8DFA55C27E}"/>
                </a:ext>
              </a:extLst>
            </p:cNvPr>
            <p:cNvSpPr txBox="1"/>
            <p:nvPr/>
          </p:nvSpPr>
          <p:spPr>
            <a:xfrm>
              <a:off x="16278014" y="7170306"/>
              <a:ext cx="689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2024</a:t>
              </a:r>
              <a:endPara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8B89E81-31DC-2777-BB3B-B807CEA90056}"/>
              </a:ext>
            </a:extLst>
          </p:cNvPr>
          <p:cNvGrpSpPr/>
          <p:nvPr/>
        </p:nvGrpSpPr>
        <p:grpSpPr>
          <a:xfrm>
            <a:off x="1239568" y="3722679"/>
            <a:ext cx="4018232" cy="3886292"/>
            <a:chOff x="1239568" y="3722679"/>
            <a:chExt cx="4018232" cy="3886292"/>
          </a:xfrm>
        </p:grpSpPr>
        <p:sp>
          <p:nvSpPr>
            <p:cNvPr id="19" name="TextBox 23">
              <a:extLst>
                <a:ext uri="{FF2B5EF4-FFF2-40B4-BE49-F238E27FC236}">
                  <a16:creationId xmlns:a16="http://schemas.microsoft.com/office/drawing/2014/main" id="{9CCE90DB-0843-0274-4F75-6ABAE4EEFD4F}"/>
                </a:ext>
              </a:extLst>
            </p:cNvPr>
            <p:cNvSpPr txBox="1"/>
            <p:nvPr/>
          </p:nvSpPr>
          <p:spPr>
            <a:xfrm>
              <a:off x="1239568" y="7444088"/>
              <a:ext cx="3441700" cy="164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1600" b="0" i="0" u="none" strike="noStrike" dirty="0">
                  <a:solidFill>
                    <a:srgbClr val="7878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▲Fortune Business Insights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86111344-8EA9-8052-A473-3C43C0BB7B4E}"/>
                </a:ext>
              </a:extLst>
            </p:cNvPr>
            <p:cNvSpPr txBox="1"/>
            <p:nvPr/>
          </p:nvSpPr>
          <p:spPr>
            <a:xfrm>
              <a:off x="3848100" y="3722679"/>
              <a:ext cx="1409700" cy="284171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단위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조 원</a:t>
              </a:r>
            </a:p>
          </p:txBody>
        </p:sp>
      </p:grpSp>
      <p:pic>
        <p:nvPicPr>
          <p:cNvPr id="4" name="Picture 7">
            <a:extLst>
              <a:ext uri="{FF2B5EF4-FFF2-40B4-BE49-F238E27FC236}">
                <a16:creationId xmlns:a16="http://schemas.microsoft.com/office/drawing/2014/main" id="{73F6A73A-AF91-D7F7-7DCA-B0E3F242FD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282699"/>
            <a:ext cx="18440400" cy="128147"/>
          </a:xfrm>
          <a:prstGeom prst="rect">
            <a:avLst/>
          </a:prstGeom>
        </p:spPr>
      </p:pic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4374A3E-2796-E0F9-9DE5-5943B7D51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226245"/>
              </p:ext>
            </p:extLst>
          </p:nvPr>
        </p:nvGraphicFramePr>
        <p:xfrm>
          <a:off x="132675" y="3904667"/>
          <a:ext cx="7076937" cy="3781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C32979C-9E81-4A10-2031-6FF72AB5CFA0}"/>
              </a:ext>
            </a:extLst>
          </p:cNvPr>
          <p:cNvGrpSpPr/>
          <p:nvPr/>
        </p:nvGrpSpPr>
        <p:grpSpPr>
          <a:xfrm>
            <a:off x="1066800" y="4368253"/>
            <a:ext cx="3969182" cy="1205775"/>
            <a:chOff x="1066800" y="4368253"/>
            <a:chExt cx="3969182" cy="1205775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114F76D7-6F93-87AA-1D6D-054653895716}"/>
                </a:ext>
              </a:extLst>
            </p:cNvPr>
            <p:cNvSpPr txBox="1"/>
            <p:nvPr/>
          </p:nvSpPr>
          <p:spPr>
            <a:xfrm>
              <a:off x="1066800" y="4368253"/>
              <a:ext cx="3969182" cy="5509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연간 </a:t>
              </a:r>
              <a:r>
                <a:rPr kumimoji="0" lang="en-US" altLang="ko-KR" sz="4000" i="0" u="none" strike="noStrike" kern="1200" cap="none" spc="0" normalizeH="0" baseline="0" noProof="0" dirty="0">
                  <a:ln>
                    <a:noFill/>
                  </a:ln>
                  <a:solidFill>
                    <a:srgbClr val="235FA0"/>
                  </a:solidFill>
                  <a:effectLst/>
                  <a:uLnTx/>
                  <a:uFillTx/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5.0%</a:t>
              </a:r>
              <a:endParaRPr lang="en-US" altLang="ko-KR" sz="1600" dirty="0">
                <a:solidFill>
                  <a:srgbClr val="1B3F87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성장세 예상</a:t>
              </a:r>
              <a:endPara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5BC641EB-7826-8200-4009-6069EADF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946078">
              <a:off x="2249357" y="4514706"/>
              <a:ext cx="1020554" cy="1059322"/>
            </a:xfrm>
            <a:prstGeom prst="rect">
              <a:avLst/>
            </a:prstGeom>
          </p:spPr>
        </p:pic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F41AAB42-B05E-DE85-3EB1-D8332711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2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0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Graphic spid="56" grpId="0" uiExpand="1">
        <p:bldSub>
          <a:bldChart bld="category"/>
        </p:bldSub>
      </p:bldGraphic>
      <p:bldGraphic spid="62" grpId="0" uiExpand="1">
        <p:bldSub>
          <a:bldChart bld="category" animBg="0"/>
        </p:bldSub>
      </p:bldGraphic>
      <p:bldP spid="63" grpId="0"/>
      <p:bldP spid="64" grpId="0"/>
      <p:bldP spid="94" grpId="0" uiExpand="1" build="p"/>
      <p:bldP spid="104" grpId="0" build="p"/>
      <p:bldGraphic spid="105" grpId="0" uiExpand="1">
        <p:bldSub>
          <a:bldChart bld="category" animBg="0"/>
        </p:bldSub>
      </p:bldGraphic>
      <p:bldP spid="109" grpId="0"/>
      <p:bldGraphic spid="12" grpId="0" uiExpand="1">
        <p:bldSub>
          <a:bldChart bld="category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526F-FDEC-D44F-9D47-433CFA60D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2D53429-65B7-F02B-E55B-E0C067812DA6}"/>
              </a:ext>
            </a:extLst>
          </p:cNvPr>
          <p:cNvSpPr txBox="1"/>
          <p:nvPr/>
        </p:nvSpPr>
        <p:spPr>
          <a:xfrm>
            <a:off x="7061200" y="519188"/>
            <a:ext cx="9982200" cy="5840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  <a:defRPr/>
            </a:pPr>
            <a:r>
              <a:rPr lang="en-US" altLang="ko-KR" sz="4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- STS304 </a:t>
            </a:r>
            <a:r>
              <a:rPr lang="ko-KR" altLang="en-US" sz="4000" dirty="0">
                <a:solidFill>
                  <a:srgbClr val="194371"/>
                </a:solidFill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제조 프로세스</a:t>
            </a:r>
            <a:endParaRPr kumimoji="0" lang="en-US" sz="6200" b="0" i="0" u="none" strike="noStrike" kern="1200" cap="none" spc="0" normalizeH="0" baseline="0" noProof="0" dirty="0">
              <a:ln>
                <a:noFill/>
              </a:ln>
              <a:solidFill>
                <a:srgbClr val="194371"/>
              </a:solidFill>
              <a:effectLst/>
              <a:uLnTx/>
              <a:uFillTx/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FA408A-6923-E50A-D825-96E1F4986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12" y="2254250"/>
            <a:ext cx="17932400" cy="7188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949A65-F4A7-A870-A383-D6F536141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9200" y="3657600"/>
            <a:ext cx="1841500" cy="1562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F375B6-48DC-2BEB-870F-0AD6D9060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3600" y="3657600"/>
            <a:ext cx="1841500" cy="1562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B189994-A9AF-5EAF-5316-485934A6F548}"/>
              </a:ext>
            </a:extLst>
          </p:cNvPr>
          <p:cNvSpPr txBox="1"/>
          <p:nvPr/>
        </p:nvSpPr>
        <p:spPr>
          <a:xfrm>
            <a:off x="1143000" y="5930900"/>
            <a:ext cx="4699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691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전기로에서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합금을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용해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A228DD2-4399-C15E-40B5-D6C1B087C3C2}"/>
              </a:ext>
            </a:extLst>
          </p:cNvPr>
          <p:cNvSpPr txBox="1"/>
          <p:nvPr/>
        </p:nvSpPr>
        <p:spPr>
          <a:xfrm>
            <a:off x="5778500" y="5702300"/>
            <a:ext cx="27559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691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AOD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과정으로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lvl="0" algn="ctr">
              <a:lnSpc>
                <a:spcPct val="14691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탈탄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환원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3064B8-65E7-104C-0FB0-A97EBB7478A6}"/>
              </a:ext>
            </a:extLst>
          </p:cNvPr>
          <p:cNvSpPr txBox="1"/>
          <p:nvPr/>
        </p:nvSpPr>
        <p:spPr>
          <a:xfrm>
            <a:off x="8928100" y="5702300"/>
            <a:ext cx="29845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691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용강을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mold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주입</a:t>
            </a:r>
          </a:p>
          <a:p>
            <a:pPr lvl="0" algn="ctr">
              <a:lnSpc>
                <a:spcPct val="14691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-&gt;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슬라브</a:t>
            </a:r>
            <a:r>
              <a:rPr lang="en-US" sz="2600" b="0" i="0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Gmarket Sans Light"/>
              </a:rPr>
              <a:t>주조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7DDC34C-AAB6-A0E7-B65D-23FC38C1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3721100"/>
            <a:ext cx="15494000" cy="4991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E0D16F2-26B0-D10C-8995-4870893FC38F}"/>
              </a:ext>
            </a:extLst>
          </p:cNvPr>
          <p:cNvSpPr txBox="1"/>
          <p:nvPr/>
        </p:nvSpPr>
        <p:spPr>
          <a:xfrm>
            <a:off x="50800" y="9766300"/>
            <a:ext cx="1625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6910"/>
              </a:lnSpc>
            </a:pPr>
            <a:r>
              <a:rPr lang="en-US" sz="1700" b="0" i="0" u="none" strike="noStrike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▲POSCO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4E1F62F-30B1-CB34-6E08-955E975BC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2362200"/>
            <a:ext cx="4686300" cy="3721100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1347810D-816E-E8CD-37E0-8E840215CB30}"/>
              </a:ext>
            </a:extLst>
          </p:cNvPr>
          <p:cNvGrpSpPr/>
          <p:nvPr/>
        </p:nvGrpSpPr>
        <p:grpSpPr>
          <a:xfrm>
            <a:off x="14935200" y="2729158"/>
            <a:ext cx="1841500" cy="2592142"/>
            <a:chOff x="14935200" y="2729158"/>
            <a:chExt cx="1841500" cy="2592142"/>
          </a:xfrm>
        </p:grpSpPr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10059A72-6197-AF51-5653-7C6F0664A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35200" y="3759200"/>
              <a:ext cx="1841500" cy="1562100"/>
            </a:xfrm>
            <a:prstGeom prst="rect">
              <a:avLst/>
            </a:prstGeom>
          </p:spPr>
        </p:pic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5FE9788-A4C1-41A0-BB9A-584365B794DD}"/>
                </a:ext>
              </a:extLst>
            </p:cNvPr>
            <p:cNvSpPr txBox="1"/>
            <p:nvPr/>
          </p:nvSpPr>
          <p:spPr>
            <a:xfrm>
              <a:off x="15129277" y="2729158"/>
              <a:ext cx="1587500" cy="368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46910"/>
                </a:lnSpc>
              </a:pPr>
              <a:r>
                <a:rPr lang="en-US" sz="2000" b="1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STS 304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9F2B683-9C7E-8ECF-4A6D-3CBDCC5EFFE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11">
            <a:extLst>
              <a:ext uri="{FF2B5EF4-FFF2-40B4-BE49-F238E27FC236}">
                <a16:creationId xmlns:a16="http://schemas.microsoft.com/office/drawing/2014/main" id="{5C32F1BF-22F4-27F4-0DCC-4391CDB7318E}"/>
              </a:ext>
            </a:extLst>
          </p:cNvPr>
          <p:cNvSpPr txBox="1"/>
          <p:nvPr/>
        </p:nvSpPr>
        <p:spPr>
          <a:xfrm>
            <a:off x="1143000" y="5930900"/>
            <a:ext cx="4699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6910"/>
              </a:lnSpc>
            </a:pP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전기로에서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합금을</a:t>
            </a:r>
            <a:r>
              <a:rPr lang="en-US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sz="2600" b="0" i="0" u="none" strike="noStrike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용해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406064-7E4A-BDDD-61E3-4CC0AD11F47F}"/>
              </a:ext>
            </a:extLst>
          </p:cNvPr>
          <p:cNvGrpSpPr/>
          <p:nvPr/>
        </p:nvGrpSpPr>
        <p:grpSpPr>
          <a:xfrm>
            <a:off x="5778500" y="2349500"/>
            <a:ext cx="2755900" cy="4406900"/>
            <a:chOff x="5778500" y="2349500"/>
            <a:chExt cx="2755900" cy="44069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914A5BFA-F73D-FB3B-B13D-8B9784082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0000" y="2349500"/>
              <a:ext cx="2159000" cy="3721100"/>
            </a:xfrm>
            <a:prstGeom prst="rect">
              <a:avLst/>
            </a:prstGeom>
          </p:spPr>
        </p:pic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F636F722-F732-47C7-B302-DB0E04D5B95A}"/>
                </a:ext>
              </a:extLst>
            </p:cNvPr>
            <p:cNvSpPr txBox="1"/>
            <p:nvPr/>
          </p:nvSpPr>
          <p:spPr>
            <a:xfrm>
              <a:off x="5778500" y="5702300"/>
              <a:ext cx="2755900" cy="1054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46910"/>
                </a:lnSpc>
              </a:pP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AOD 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과정으로</a:t>
              </a: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 </a:t>
              </a:r>
            </a:p>
            <a:p>
              <a:pPr lvl="0" algn="ctr">
                <a:lnSpc>
                  <a:spcPct val="146910"/>
                </a:lnSpc>
              </a:pPr>
              <a:r>
                <a:rPr lang="ko-KR" sz="2600" b="0" i="0" u="none" strike="noStrike" dirty="0" err="1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탈탄</a:t>
              </a: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환원</a:t>
              </a:r>
            </a:p>
          </p:txBody>
        </p:sp>
      </p:grpSp>
      <p:pic>
        <p:nvPicPr>
          <p:cNvPr id="37" name="Picture 11">
            <a:extLst>
              <a:ext uri="{FF2B5EF4-FFF2-40B4-BE49-F238E27FC236}">
                <a16:creationId xmlns:a16="http://schemas.microsoft.com/office/drawing/2014/main" id="{72004C36-DDD5-BC2A-B232-7FA1B7B9C3F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48657"/>
          <a:stretch>
            <a:fillRect/>
          </a:stretch>
        </p:blipFill>
        <p:spPr>
          <a:xfrm>
            <a:off x="-622300" y="-609600"/>
            <a:ext cx="9982200" cy="2184400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F2F559DD-5C18-8057-5166-E7864E0758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25" b="89770" l="28041" r="69654">
                        <a14:foregroundMark x1="44302" y1="26343" x2="51472" y2="83632"/>
                        <a14:foregroundMark x1="37132" y1="19693" x2="39437" y2="56522"/>
                        <a14:foregroundMark x1="39437" y1="56522" x2="45327" y2="85166"/>
                        <a14:foregroundMark x1="37644" y1="20716" x2="39181" y2="59591"/>
                        <a14:foregroundMark x1="39181" y1="59591" x2="28169" y2="24041"/>
                        <a14:foregroundMark x1="28169" y1="24041" x2="45070" y2="37596"/>
                        <a14:foregroundMark x1="45070" y1="37596" x2="51472" y2="49872"/>
                        <a14:foregroundMark x1="41485" y1="14578" x2="39565" y2="53453"/>
                        <a14:foregroundMark x1="39565" y1="53453" x2="48784" y2="57289"/>
                        <a14:foregroundMark x1="48784" y1="57289" x2="36492" y2="42455"/>
                        <a14:foregroundMark x1="36492" y1="42455" x2="60435" y2="47826"/>
                        <a14:foregroundMark x1="60435" y1="47826" x2="40205" y2="3325"/>
                        <a14:foregroundMark x1="40205" y1="3325" x2="40205" y2="3325"/>
                        <a14:foregroundMark x1="47631" y1="19182" x2="44558" y2="22251"/>
                        <a14:foregroundMark x1="40205" y1="22251" x2="51729" y2="16113"/>
                        <a14:foregroundMark x1="51729" y1="16113" x2="31754" y2="15090"/>
                        <a14:foregroundMark x1="40205" y1="15601" x2="51344" y2="16368"/>
                        <a14:foregroundMark x1="51344" y1="16368" x2="39693" y2="10486"/>
                        <a14:foregroundMark x1="39693" y1="10486" x2="29962" y2="11509"/>
                        <a14:foregroundMark x1="58899" y1="15090" x2="60435" y2="46547"/>
                        <a14:foregroundMark x1="60435" y1="46547" x2="61204" y2="32225"/>
                        <a14:foregroundMark x1="61204" y1="32225" x2="62740" y2="43223"/>
                        <a14:foregroundMark x1="60179" y1="19693" x2="69910" y2="63427"/>
                        <a14:foregroundMark x1="69910" y1="63427" x2="66581" y2="52430"/>
                        <a14:foregroundMark x1="66581" y1="52430" x2="65557" y2="69309"/>
                        <a14:foregroundMark x1="58643" y1="33504" x2="51729" y2="58056"/>
                        <a14:foregroundMark x1="51729" y1="58056" x2="51729" y2="58056"/>
                        <a14:foregroundMark x1="52497" y1="54476" x2="50960" y2="55499"/>
                        <a14:foregroundMark x1="50192" y1="51407" x2="50192" y2="60102"/>
                        <a14:foregroundMark x1="48399" y1="40153" x2="38028" y2="38363"/>
                        <a14:foregroundMark x1="38028" y1="38363" x2="38156" y2="47826"/>
                        <a14:foregroundMark x1="34571" y1="31969" x2="32522" y2="43734"/>
                        <a14:foregroundMark x1="32266" y1="27877" x2="31498" y2="50384"/>
                        <a14:foregroundMark x1="31754" y1="34015" x2="34059" y2="47826"/>
                        <a14:foregroundMark x1="32522" y1="29923" x2="32010" y2="43734"/>
                        <a14:foregroundMark x1="32010" y1="32481" x2="31498" y2="47826"/>
                        <a14:foregroundMark x1="30474" y1="37084" x2="54802" y2="73402"/>
                        <a14:foregroundMark x1="54802" y1="73402" x2="54802" y2="73402"/>
                        <a14:foregroundMark x1="65301" y1="54987" x2="67093" y2="75448"/>
                        <a14:foregroundMark x1="66837" y1="48849" x2="67093" y2="69309"/>
                        <a14:foregroundMark x1="67093" y1="69309" x2="67093" y2="69309"/>
                        <a14:foregroundMark x1="68374" y1="54987" x2="68886" y2="69309"/>
                        <a14:foregroundMark x1="69654" y1="57545" x2="68118" y2="69309"/>
                        <a14:foregroundMark x1="67862" y1="51918" x2="66581" y2="58056"/>
                        <a14:backgroundMark x1="31242" y1="59591" x2="30474" y2="61637"/>
                      </a14:backgroundRemoval>
                    </a14:imgEffect>
                  </a14:imgLayer>
                </a14:imgProps>
              </a:ext>
            </a:extLst>
          </a:blip>
          <a:srcRect l="30376" r="29522"/>
          <a:stretch>
            <a:fillRect/>
          </a:stretch>
        </p:blipFill>
        <p:spPr>
          <a:xfrm>
            <a:off x="11760200" y="2349500"/>
            <a:ext cx="2984500" cy="37211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1B3560E5-39B2-7241-2010-7F7277F240AE}"/>
              </a:ext>
            </a:extLst>
          </p:cNvPr>
          <p:cNvGrpSpPr/>
          <p:nvPr/>
        </p:nvGrpSpPr>
        <p:grpSpPr>
          <a:xfrm>
            <a:off x="8788400" y="2362200"/>
            <a:ext cx="3263900" cy="4394200"/>
            <a:chOff x="8788400" y="2362200"/>
            <a:chExt cx="3263900" cy="439420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6081E2E-B7B7-0B38-C2DD-1EF96788DF6A}"/>
                </a:ext>
              </a:extLst>
            </p:cNvPr>
            <p:cNvGrpSpPr/>
            <p:nvPr/>
          </p:nvGrpSpPr>
          <p:grpSpPr>
            <a:xfrm>
              <a:off x="8966200" y="2362200"/>
              <a:ext cx="2540000" cy="3721100"/>
              <a:chOff x="8966200" y="2362200"/>
              <a:chExt cx="2540000" cy="3721100"/>
            </a:xfrm>
          </p:grpSpPr>
          <p:pic>
            <p:nvPicPr>
              <p:cNvPr id="15" name="Picture 15">
                <a:extLst>
                  <a:ext uri="{FF2B5EF4-FFF2-40B4-BE49-F238E27FC236}">
                    <a16:creationId xmlns:a16="http://schemas.microsoft.com/office/drawing/2014/main" id="{0FE7FCCE-CB18-7A50-0B11-8E2326608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r="68515"/>
              <a:stretch>
                <a:fillRect/>
              </a:stretch>
            </p:blipFill>
            <p:spPr>
              <a:xfrm>
                <a:off x="8966200" y="2362200"/>
                <a:ext cx="2343150" cy="3721100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E59A885-231C-6F52-D9A9-7359464D328A}"/>
                  </a:ext>
                </a:extLst>
              </p:cNvPr>
              <p:cNvSpPr/>
              <p:nvPr/>
            </p:nvSpPr>
            <p:spPr>
              <a:xfrm>
                <a:off x="11049000" y="3467100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49821C9C-AB32-51E8-DAC5-853CB89C897D}"/>
                </a:ext>
              </a:extLst>
            </p:cNvPr>
            <p:cNvSpPr txBox="1"/>
            <p:nvPr/>
          </p:nvSpPr>
          <p:spPr>
            <a:xfrm>
              <a:off x="8788400" y="5702300"/>
              <a:ext cx="3263900" cy="1054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46910"/>
                </a:lnSpc>
              </a:pP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용강을</a:t>
              </a: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mold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에</a:t>
              </a: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주입</a:t>
              </a:r>
            </a:p>
            <a:p>
              <a:pPr lvl="0" algn="ctr">
                <a:lnSpc>
                  <a:spcPct val="146910"/>
                </a:lnSpc>
              </a:pP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-&gt;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슬라브</a:t>
              </a:r>
              <a:r>
                <a:rPr lang="en-US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sz="2600" b="0" i="0" u="none" strike="noStrike" dirty="0">
                  <a:solidFill>
                    <a:srgbClr val="00000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주조</a:t>
              </a:r>
            </a:p>
          </p:txBody>
        </p:sp>
      </p:grpSp>
      <p:pic>
        <p:nvPicPr>
          <p:cNvPr id="5" name="Picture 3">
            <a:extLst>
              <a:ext uri="{FF2B5EF4-FFF2-40B4-BE49-F238E27FC236}">
                <a16:creationId xmlns:a16="http://schemas.microsoft.com/office/drawing/2014/main" id="{09A19A5B-DB7F-8658-2702-66041A6D13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C8814E3-CC26-1987-121B-659269439D60}"/>
              </a:ext>
            </a:extLst>
          </p:cNvPr>
          <p:cNvGrpSpPr/>
          <p:nvPr/>
        </p:nvGrpSpPr>
        <p:grpSpPr>
          <a:xfrm>
            <a:off x="264712" y="4818380"/>
            <a:ext cx="17895600" cy="4591050"/>
            <a:chOff x="215900" y="4832350"/>
            <a:chExt cx="17895600" cy="459105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5E8994D-C987-86DF-C236-1272BE5024A7}"/>
                </a:ext>
              </a:extLst>
            </p:cNvPr>
            <p:cNvGrpSpPr/>
            <p:nvPr/>
          </p:nvGrpSpPr>
          <p:grpSpPr>
            <a:xfrm>
              <a:off x="264712" y="4832350"/>
              <a:ext cx="17846788" cy="4143173"/>
              <a:chOff x="213912" y="4832350"/>
              <a:chExt cx="17846788" cy="4143173"/>
            </a:xfrm>
          </p:grpSpPr>
          <p:pic>
            <p:nvPicPr>
              <p:cNvPr id="55" name="Picture 19">
                <a:extLst>
                  <a:ext uri="{FF2B5EF4-FFF2-40B4-BE49-F238E27FC236}">
                    <a16:creationId xmlns:a16="http://schemas.microsoft.com/office/drawing/2014/main" id="{0CCF9B75-A523-D7F9-BC11-A0A21920D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31000"/>
              </a:blip>
              <a:stretch>
                <a:fillRect/>
              </a:stretch>
            </p:blipFill>
            <p:spPr>
              <a:xfrm rot="4380000">
                <a:off x="7277100" y="1181100"/>
                <a:ext cx="1397000" cy="8699500"/>
              </a:xfrm>
              <a:prstGeom prst="rect">
                <a:avLst/>
              </a:prstGeom>
            </p:spPr>
          </p:pic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3164FBC4-74DE-6B6D-D75F-540E59092331}"/>
                  </a:ext>
                </a:extLst>
              </p:cNvPr>
              <p:cNvGrpSpPr/>
              <p:nvPr/>
            </p:nvGrpSpPr>
            <p:grpSpPr>
              <a:xfrm>
                <a:off x="213912" y="5369993"/>
                <a:ext cx="17846788" cy="3605530"/>
                <a:chOff x="213912" y="5369993"/>
                <a:chExt cx="17846788" cy="3605530"/>
              </a:xfrm>
            </p:grpSpPr>
            <p:pic>
              <p:nvPicPr>
                <p:cNvPr id="57" name="Picture 20">
                  <a:extLst>
                    <a:ext uri="{FF2B5EF4-FFF2-40B4-BE49-F238E27FC236}">
                      <a16:creationId xmlns:a16="http://schemas.microsoft.com/office/drawing/2014/main" id="{FDCD90B2-C799-D51A-BE1B-ED3D7237FA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1500" y="5369993"/>
                  <a:ext cx="14605000" cy="3202507"/>
                </a:xfrm>
                <a:prstGeom prst="rect">
                  <a:avLst/>
                </a:prstGeom>
              </p:spPr>
            </p:pic>
            <p:sp>
              <p:nvSpPr>
                <p:cNvPr id="58" name="TextBox 21">
                  <a:extLst>
                    <a:ext uri="{FF2B5EF4-FFF2-40B4-BE49-F238E27FC236}">
                      <a16:creationId xmlns:a16="http://schemas.microsoft.com/office/drawing/2014/main" id="{8F612F67-2250-BEA0-0EA8-E5D804D6A539}"/>
                    </a:ext>
                  </a:extLst>
                </p:cNvPr>
                <p:cNvSpPr txBox="1"/>
                <p:nvPr/>
              </p:nvSpPr>
              <p:spPr>
                <a:xfrm>
                  <a:off x="213912" y="7769023"/>
                  <a:ext cx="3528000" cy="12065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주조된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슬</a:t>
                  </a:r>
                  <a:r>
                    <a:rPr lang="ko-KR" alt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라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브를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1,200℃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이상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(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재결정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온도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)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으로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다시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가열</a:t>
                  </a:r>
                </a:p>
              </p:txBody>
            </p:sp>
            <p:pic>
              <p:nvPicPr>
                <p:cNvPr id="59" name="Picture 22">
                  <a:extLst>
                    <a:ext uri="{FF2B5EF4-FFF2-40B4-BE49-F238E27FC236}">
                      <a16:creationId xmlns:a16="http://schemas.microsoft.com/office/drawing/2014/main" id="{B89C1E52-150D-0015-6659-2401A9E32B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3800" y="5499100"/>
                  <a:ext cx="1422400" cy="1333500"/>
                </a:xfrm>
                <a:prstGeom prst="rect">
                  <a:avLst/>
                </a:prstGeom>
              </p:spPr>
            </p:pic>
            <p:sp>
              <p:nvSpPr>
                <p:cNvPr id="60" name="TextBox 23">
                  <a:extLst>
                    <a:ext uri="{FF2B5EF4-FFF2-40B4-BE49-F238E27FC236}">
                      <a16:creationId xmlns:a16="http://schemas.microsoft.com/office/drawing/2014/main" id="{E027F004-5FBA-FBD9-FBDA-3DBBC2D219BD}"/>
                    </a:ext>
                  </a:extLst>
                </p:cNvPr>
                <p:cNvSpPr txBox="1"/>
                <p:nvPr/>
              </p:nvSpPr>
              <p:spPr>
                <a:xfrm>
                  <a:off x="838200" y="7010400"/>
                  <a:ext cx="2235200" cy="6223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3500" b="1" i="0" u="none" strike="noStrike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가열로</a:t>
                  </a:r>
                </a:p>
              </p:txBody>
            </p:sp>
            <p:sp>
              <p:nvSpPr>
                <p:cNvPr id="61" name="TextBox 24">
                  <a:extLst>
                    <a:ext uri="{FF2B5EF4-FFF2-40B4-BE49-F238E27FC236}">
                      <a16:creationId xmlns:a16="http://schemas.microsoft.com/office/drawing/2014/main" id="{CE579057-9139-038D-68ED-6D455B415A49}"/>
                    </a:ext>
                  </a:extLst>
                </p:cNvPr>
                <p:cNvSpPr txBox="1"/>
                <p:nvPr/>
              </p:nvSpPr>
              <p:spPr>
                <a:xfrm>
                  <a:off x="4444388" y="7010400"/>
                  <a:ext cx="2235200" cy="6223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3500" b="1" i="0" u="none" strike="noStrike" dirty="0" err="1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조압연</a:t>
                  </a:r>
                  <a:endParaRPr lang="ko-KR" sz="3500" b="1" i="0" u="none" strike="noStrike" dirty="0">
                    <a:solidFill>
                      <a:srgbClr val="00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62" name="TextBox 25">
                  <a:extLst>
                    <a:ext uri="{FF2B5EF4-FFF2-40B4-BE49-F238E27FC236}">
                      <a16:creationId xmlns:a16="http://schemas.microsoft.com/office/drawing/2014/main" id="{3FD21119-0CAF-8389-1E33-107F8E2A56AC}"/>
                    </a:ext>
                  </a:extLst>
                </p:cNvPr>
                <p:cNvSpPr txBox="1"/>
                <p:nvPr/>
              </p:nvSpPr>
              <p:spPr>
                <a:xfrm>
                  <a:off x="8011597" y="7010400"/>
                  <a:ext cx="2235200" cy="6223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3500" b="1" i="0" u="none" strike="noStrike" dirty="0" err="1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사상압연</a:t>
                  </a:r>
                  <a:endParaRPr lang="ko-KR" sz="3500" b="1" i="0" u="none" strike="noStrike" dirty="0">
                    <a:solidFill>
                      <a:srgbClr val="00000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63" name="TextBox 26">
                  <a:extLst>
                    <a:ext uri="{FF2B5EF4-FFF2-40B4-BE49-F238E27FC236}">
                      <a16:creationId xmlns:a16="http://schemas.microsoft.com/office/drawing/2014/main" id="{F5CD7677-6F7F-3BB5-A165-AA76412553CE}"/>
                    </a:ext>
                  </a:extLst>
                </p:cNvPr>
                <p:cNvSpPr txBox="1"/>
                <p:nvPr/>
              </p:nvSpPr>
              <p:spPr>
                <a:xfrm>
                  <a:off x="3800475" y="7848600"/>
                  <a:ext cx="3463925" cy="9525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두꺼운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슬</a:t>
                  </a:r>
                  <a:r>
                    <a:rPr lang="ko-KR" alt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라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브를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얇게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하여</a:t>
                  </a:r>
                </a:p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기본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모양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·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길이를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잡아주는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작업</a:t>
                  </a:r>
                </a:p>
              </p:txBody>
            </p:sp>
            <p:sp>
              <p:nvSpPr>
                <p:cNvPr id="64" name="TextBox 27">
                  <a:extLst>
                    <a:ext uri="{FF2B5EF4-FFF2-40B4-BE49-F238E27FC236}">
                      <a16:creationId xmlns:a16="http://schemas.microsoft.com/office/drawing/2014/main" id="{56795F2F-FC8B-3436-BFFA-BA410FF0392F}"/>
                    </a:ext>
                  </a:extLst>
                </p:cNvPr>
                <p:cNvSpPr txBox="1"/>
                <p:nvPr/>
              </p:nvSpPr>
              <p:spPr>
                <a:xfrm>
                  <a:off x="7277100" y="7829550"/>
                  <a:ext cx="3733800" cy="9525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최종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품질에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맞게</a:t>
                  </a:r>
                </a:p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 err="1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정교화하는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과정</a:t>
                  </a:r>
                </a:p>
              </p:txBody>
            </p:sp>
            <p:pic>
              <p:nvPicPr>
                <p:cNvPr id="65" name="Picture 28">
                  <a:extLst>
                    <a:ext uri="{FF2B5EF4-FFF2-40B4-BE49-F238E27FC236}">
                      <a16:creationId xmlns:a16="http://schemas.microsoft.com/office/drawing/2014/main" id="{613B1535-876D-8037-AD7B-1AB9F43B0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78400" y="5702300"/>
                  <a:ext cx="1066800" cy="1130300"/>
                </a:xfrm>
                <a:prstGeom prst="rect">
                  <a:avLst/>
                </a:prstGeom>
              </p:spPr>
            </p:pic>
            <p:pic>
              <p:nvPicPr>
                <p:cNvPr id="66" name="Picture 29">
                  <a:extLst>
                    <a:ext uri="{FF2B5EF4-FFF2-40B4-BE49-F238E27FC236}">
                      <a16:creationId xmlns:a16="http://schemas.microsoft.com/office/drawing/2014/main" id="{4BF8E9B6-16DA-5F0A-839B-EBD3379B8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32750" y="5651500"/>
                  <a:ext cx="2159000" cy="1181100"/>
                </a:xfrm>
                <a:prstGeom prst="rect">
                  <a:avLst/>
                </a:prstGeom>
              </p:spPr>
            </p:pic>
            <p:pic>
              <p:nvPicPr>
                <p:cNvPr id="67" name="Picture 30">
                  <a:extLst>
                    <a:ext uri="{FF2B5EF4-FFF2-40B4-BE49-F238E27FC236}">
                      <a16:creationId xmlns:a16="http://schemas.microsoft.com/office/drawing/2014/main" id="{2048A191-D812-09CC-C4C3-03AA9054F0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576050" y="5651500"/>
                  <a:ext cx="2235200" cy="1181100"/>
                </a:xfrm>
                <a:prstGeom prst="rect">
                  <a:avLst/>
                </a:prstGeom>
              </p:spPr>
            </p:pic>
            <p:pic>
              <p:nvPicPr>
                <p:cNvPr id="68" name="Picture 31">
                  <a:extLst>
                    <a:ext uri="{FF2B5EF4-FFF2-40B4-BE49-F238E27FC236}">
                      <a16:creationId xmlns:a16="http://schemas.microsoft.com/office/drawing/2014/main" id="{60E32CD0-AAA1-9B92-ABCC-1BA0C7F5E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132050" y="5575300"/>
                  <a:ext cx="2197100" cy="1257300"/>
                </a:xfrm>
                <a:prstGeom prst="rect">
                  <a:avLst/>
                </a:prstGeom>
              </p:spPr>
            </p:pic>
            <p:sp>
              <p:nvSpPr>
                <p:cNvPr id="69" name="TextBox 32">
                  <a:extLst>
                    <a:ext uri="{FF2B5EF4-FFF2-40B4-BE49-F238E27FC236}">
                      <a16:creationId xmlns:a16="http://schemas.microsoft.com/office/drawing/2014/main" id="{04875AEB-5FC8-5FC6-0ACB-418F45ACDEE4}"/>
                    </a:ext>
                  </a:extLst>
                </p:cNvPr>
                <p:cNvSpPr txBox="1"/>
                <p:nvPr/>
              </p:nvSpPr>
              <p:spPr>
                <a:xfrm>
                  <a:off x="11455400" y="7010400"/>
                  <a:ext cx="2235200" cy="6223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3500" b="1" i="0" u="none" strike="noStrike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소둔</a:t>
                  </a:r>
                  <a:r>
                    <a:rPr lang="en-US" sz="3500" b="1" i="0" u="none" strike="noStrike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·</a:t>
                  </a:r>
                  <a:r>
                    <a:rPr lang="ko-KR" sz="3500" b="1" i="0" u="none" strike="noStrike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산세</a:t>
                  </a:r>
                </a:p>
              </p:txBody>
            </p:sp>
            <p:sp>
              <p:nvSpPr>
                <p:cNvPr id="70" name="TextBox 33">
                  <a:extLst>
                    <a:ext uri="{FF2B5EF4-FFF2-40B4-BE49-F238E27FC236}">
                      <a16:creationId xmlns:a16="http://schemas.microsoft.com/office/drawing/2014/main" id="{62F8CFD8-22E1-52B6-A83F-5F11936182CE}"/>
                    </a:ext>
                  </a:extLst>
                </p:cNvPr>
                <p:cNvSpPr txBox="1"/>
                <p:nvPr/>
              </p:nvSpPr>
              <p:spPr>
                <a:xfrm>
                  <a:off x="10696000" y="7772400"/>
                  <a:ext cx="3733800" cy="9525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열처리로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금속을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재결정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,</a:t>
                  </a:r>
                </a:p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산으로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표면을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세척</a:t>
                  </a:r>
                </a:p>
              </p:txBody>
            </p:sp>
            <p:sp>
              <p:nvSpPr>
                <p:cNvPr id="71" name="TextBox 34">
                  <a:extLst>
                    <a:ext uri="{FF2B5EF4-FFF2-40B4-BE49-F238E27FC236}">
                      <a16:creationId xmlns:a16="http://schemas.microsoft.com/office/drawing/2014/main" id="{A9EB26E7-62DD-B41D-5C5E-12EF83292064}"/>
                    </a:ext>
                  </a:extLst>
                </p:cNvPr>
                <p:cNvSpPr txBox="1"/>
                <p:nvPr/>
              </p:nvSpPr>
              <p:spPr>
                <a:xfrm>
                  <a:off x="14514292" y="7010400"/>
                  <a:ext cx="3424106" cy="6223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en-US" sz="2800" b="1" i="0" u="none" strike="noStrike" dirty="0">
                      <a:solidFill>
                        <a:srgbClr val="000000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Grinding/Inspection</a:t>
                  </a:r>
                </a:p>
              </p:txBody>
            </p:sp>
            <p:sp>
              <p:nvSpPr>
                <p:cNvPr id="72" name="TextBox 35">
                  <a:extLst>
                    <a:ext uri="{FF2B5EF4-FFF2-40B4-BE49-F238E27FC236}">
                      <a16:creationId xmlns:a16="http://schemas.microsoft.com/office/drawing/2014/main" id="{5EC6703E-F743-B86F-F0C9-75C2E2216879}"/>
                    </a:ext>
                  </a:extLst>
                </p:cNvPr>
                <p:cNvSpPr txBox="1"/>
                <p:nvPr/>
              </p:nvSpPr>
              <p:spPr>
                <a:xfrm>
                  <a:off x="14326900" y="7791362"/>
                  <a:ext cx="3733800" cy="952500"/>
                </a:xfrm>
                <a:prstGeom prst="rect">
                  <a:avLst/>
                </a:prstGeom>
              </p:spPr>
              <p:txBody>
                <a:bodyPr lIns="0" tIns="0" rIns="0" bIns="0" rtlCol="0" anchor="t"/>
                <a:lstStyle/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표면을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연마하며</a:t>
                  </a:r>
                </a:p>
                <a:p>
                  <a:pPr lvl="0" algn="ctr">
                    <a:lnSpc>
                      <a:spcPct val="146910"/>
                    </a:lnSpc>
                  </a:pP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여러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결함을</a:t>
                  </a:r>
                  <a:r>
                    <a:rPr lang="en-US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ko-KR" sz="2300" b="0" i="0" u="none" strike="noStrike" dirty="0">
                      <a:solidFill>
                        <a:srgbClr val="000000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rPr>
                    <a:t>제거</a:t>
                  </a:r>
                </a:p>
              </p:txBody>
            </p:sp>
          </p:grp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EF9EAC0-E407-01EF-59C6-AAFC9CE39260}"/>
                </a:ext>
              </a:extLst>
            </p:cNvPr>
            <p:cNvSpPr/>
            <p:nvPr/>
          </p:nvSpPr>
          <p:spPr>
            <a:xfrm>
              <a:off x="215900" y="5346700"/>
              <a:ext cx="3528000" cy="4076700"/>
            </a:xfrm>
            <a:prstGeom prst="rect">
              <a:avLst/>
            </a:prstGeom>
            <a:noFill/>
            <a:ln w="63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1575AB8-857C-9718-9959-FA0C59687E5A}"/>
                </a:ext>
              </a:extLst>
            </p:cNvPr>
            <p:cNvSpPr/>
            <p:nvPr/>
          </p:nvSpPr>
          <p:spPr>
            <a:xfrm>
              <a:off x="3782150" y="5346700"/>
              <a:ext cx="3528000" cy="4076700"/>
            </a:xfrm>
            <a:prstGeom prst="rect">
              <a:avLst/>
            </a:prstGeom>
            <a:noFill/>
            <a:ln w="63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8F315D4-69E9-AE98-B283-2BF7019154A0}"/>
                </a:ext>
              </a:extLst>
            </p:cNvPr>
            <p:cNvSpPr/>
            <p:nvPr/>
          </p:nvSpPr>
          <p:spPr>
            <a:xfrm>
              <a:off x="7367069" y="5346700"/>
              <a:ext cx="3528000" cy="4076700"/>
            </a:xfrm>
            <a:prstGeom prst="rect">
              <a:avLst/>
            </a:prstGeom>
            <a:noFill/>
            <a:ln w="63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4E19416-C116-D8FB-83EF-F76BF33C9321}"/>
                </a:ext>
              </a:extLst>
            </p:cNvPr>
            <p:cNvSpPr/>
            <p:nvPr/>
          </p:nvSpPr>
          <p:spPr>
            <a:xfrm>
              <a:off x="10912131" y="5346700"/>
              <a:ext cx="3528000" cy="4076700"/>
            </a:xfrm>
            <a:prstGeom prst="rect">
              <a:avLst/>
            </a:prstGeom>
            <a:noFill/>
            <a:ln w="63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3759CAB-2910-9471-C491-4D22489BD2D1}"/>
                </a:ext>
              </a:extLst>
            </p:cNvPr>
            <p:cNvSpPr/>
            <p:nvPr/>
          </p:nvSpPr>
          <p:spPr>
            <a:xfrm>
              <a:off x="14480600" y="5346700"/>
              <a:ext cx="3528000" cy="4076700"/>
            </a:xfrm>
            <a:prstGeom prst="rect">
              <a:avLst/>
            </a:prstGeom>
            <a:noFill/>
            <a:ln w="63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1430BEAA-39F3-CAE1-CA1B-95C64DAE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1" name="bc109064-f894-40a8-a4f0-745ace2f5f8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212A7E0-52BB-0CE4-3704-F4CD14E19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-52349" y="0"/>
            <a:ext cx="18464459" cy="1033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0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11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10D85-7AB7-146B-FA6B-F4153F0C8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946BAE-DC54-092F-852A-B89D85C000E8}"/>
              </a:ext>
            </a:extLst>
          </p:cNvPr>
          <p:cNvGrpSpPr/>
          <p:nvPr/>
        </p:nvGrpSpPr>
        <p:grpSpPr>
          <a:xfrm>
            <a:off x="177800" y="1854200"/>
            <a:ext cx="5803900" cy="7531100"/>
            <a:chOff x="177800" y="2070100"/>
            <a:chExt cx="5803900" cy="753110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26F31E7-0FA1-B43E-8042-33749A24A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857500"/>
              <a:ext cx="5778500" cy="6743700"/>
            </a:xfrm>
            <a:prstGeom prst="rect">
              <a:avLst/>
            </a:prstGeom>
            <a:effectLst>
              <a:outerShdw blurRad="332406" dist="266642" dir="2700000">
                <a:srgbClr val="000000">
                  <a:alpha val="30000"/>
                </a:srgbClr>
              </a:outerShdw>
            </a:effectLst>
          </p:spPr>
        </p:pic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0BD8291-7B23-B57E-B568-9F8100FE6C7C}"/>
                </a:ext>
              </a:extLst>
            </p:cNvPr>
            <p:cNvSpPr txBox="1"/>
            <p:nvPr/>
          </p:nvSpPr>
          <p:spPr>
            <a:xfrm>
              <a:off x="177800" y="2070100"/>
              <a:ext cx="5765800" cy="4953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KOTRA_BOLD Bold"/>
                  <a:ea typeface="+mn-ea"/>
                  <a:cs typeface="+mn-cs"/>
                </a:rPr>
                <a:t>STS304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Calibri"/>
                  <a:ea typeface="KOTRA_BOLD Bold"/>
                  <a:cs typeface="+mn-cs"/>
                </a:rPr>
                <a:t>란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KOTRA_BOLD Bold"/>
                  <a:ea typeface="+mn-ea"/>
                  <a:cs typeface="+mn-cs"/>
                </a:rPr>
                <a:t>?</a:t>
              </a:r>
            </a:p>
          </p:txBody>
        </p:sp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B6A91962-3393-ED21-F66F-F55819E67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" y="2730500"/>
              <a:ext cx="5778500" cy="15240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56354BA-C3E1-D495-341D-F656EE85EBB7}"/>
              </a:ext>
            </a:extLst>
          </p:cNvPr>
          <p:cNvGrpSpPr/>
          <p:nvPr/>
        </p:nvGrpSpPr>
        <p:grpSpPr>
          <a:xfrm>
            <a:off x="6210300" y="1854200"/>
            <a:ext cx="5816600" cy="7531100"/>
            <a:chOff x="6210300" y="2070100"/>
            <a:chExt cx="5816600" cy="75311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24AC7ED-79C4-EBCE-BC82-4D95C768A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0300" y="2882900"/>
              <a:ext cx="5816600" cy="6718300"/>
            </a:xfrm>
            <a:prstGeom prst="rect">
              <a:avLst/>
            </a:prstGeom>
            <a:effectLst>
              <a:outerShdw blurRad="336403" dist="268241" dir="2700000">
                <a:srgbClr val="000000">
                  <a:alpha val="30000"/>
                </a:srgbClr>
              </a:outerShdw>
            </a:effectLst>
          </p:spPr>
        </p:pic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D217557-4C8E-2CB1-9EE3-0872750E4B11}"/>
                </a:ext>
              </a:extLst>
            </p:cNvPr>
            <p:cNvSpPr txBox="1"/>
            <p:nvPr/>
          </p:nvSpPr>
          <p:spPr>
            <a:xfrm>
              <a:off x="6223000" y="2070100"/>
              <a:ext cx="5765800" cy="4953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KOTRA_BOLD Bold"/>
                  <a:ea typeface="+mn-ea"/>
                  <a:cs typeface="+mn-cs"/>
                </a:rPr>
                <a:t>'M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Calibri"/>
                  <a:ea typeface="KOTRA_BOLD Bold"/>
                  <a:cs typeface="+mn-cs"/>
                </a:rPr>
                <a:t>형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KOTRA_BOLD Bold"/>
                  <a:ea typeface="+mn-ea"/>
                  <a:cs typeface="+mn-cs"/>
                </a:rPr>
                <a:t> 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Calibri"/>
                  <a:ea typeface="KOTRA_BOLD Bold"/>
                  <a:cs typeface="+mn-cs"/>
                </a:rPr>
                <a:t>결함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KOTRA_BOLD Bold"/>
                  <a:ea typeface="+mn-ea"/>
                  <a:cs typeface="+mn-cs"/>
                </a:rPr>
                <a:t>'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Calibri"/>
                  <a:ea typeface="KOTRA_BOLD Bold"/>
                  <a:cs typeface="+mn-cs"/>
                </a:rPr>
                <a:t>이란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KOTRA_BOLD Bold"/>
                  <a:ea typeface="+mn-ea"/>
                  <a:cs typeface="+mn-cs"/>
                </a:rPr>
                <a:t>?</a:t>
              </a:r>
            </a:p>
          </p:txBody>
        </p:sp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5C5C8B6A-A05C-FCEC-6B06-9D2F8D413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0300" y="2730500"/>
              <a:ext cx="5816600" cy="1524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2D76C69-947B-304C-4FBD-CF8205B0ABD2}"/>
              </a:ext>
            </a:extLst>
          </p:cNvPr>
          <p:cNvGrpSpPr/>
          <p:nvPr/>
        </p:nvGrpSpPr>
        <p:grpSpPr>
          <a:xfrm>
            <a:off x="12230100" y="1854200"/>
            <a:ext cx="5867400" cy="7531100"/>
            <a:chOff x="12230100" y="2070100"/>
            <a:chExt cx="5867400" cy="753110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7C4B8CF-5936-3E57-1CC3-56CDE9AE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30100" y="2857500"/>
              <a:ext cx="5867400" cy="6743700"/>
            </a:xfrm>
            <a:prstGeom prst="rect">
              <a:avLst/>
            </a:prstGeom>
            <a:effectLst>
              <a:outerShdw blurRad="342281" dist="270574" dir="2700000">
                <a:srgbClr val="000000">
                  <a:alpha val="30000"/>
                </a:srgbClr>
              </a:outerShdw>
            </a:effectLst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52878E7-D458-E472-ECB7-0A25FA60781D}"/>
                </a:ext>
              </a:extLst>
            </p:cNvPr>
            <p:cNvSpPr txBox="1"/>
            <p:nvPr/>
          </p:nvSpPr>
          <p:spPr>
            <a:xfrm>
              <a:off x="12293600" y="2070100"/>
              <a:ext cx="5765800" cy="4953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Calibri"/>
                  <a:ea typeface="KOTRA_BOLD Bold"/>
                  <a:cs typeface="+mn-cs"/>
                </a:rPr>
                <a:t>결함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KOTRA_BOLD Bold"/>
                  <a:ea typeface="+mn-ea"/>
                  <a:cs typeface="+mn-cs"/>
                </a:rPr>
                <a:t> </a:t>
              </a: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Calibri"/>
                  <a:ea typeface="KOTRA_BOLD Bold"/>
                  <a:cs typeface="+mn-cs"/>
                </a:rPr>
                <a:t>발생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95290"/>
                  </a:solidFill>
                  <a:effectLst/>
                  <a:uLnTx/>
                  <a:uFillTx/>
                  <a:latin typeface="KOTRA_BOLD Bold"/>
                  <a:ea typeface="+mn-ea"/>
                  <a:cs typeface="+mn-cs"/>
                </a:rPr>
                <a:t> </a:t>
              </a:r>
              <a:r>
                <a:rPr lang="en-US" sz="2800" dirty="0">
                  <a:solidFill>
                    <a:srgbClr val="195290"/>
                  </a:solidFill>
                  <a:latin typeface="코트라 볼드체" panose="02020603020101020101" pitchFamily="18" charset="-127"/>
                  <a:ea typeface="코트라 볼드체" panose="02020603020101020101" pitchFamily="18" charset="-127"/>
                  <a:cs typeface="코트라 볼드체" panose="02020603020101020101" pitchFamily="18" charset="-127"/>
                </a:rPr>
                <a:t>Mechanism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95290"/>
                </a:solidFill>
                <a:effectLst/>
                <a:uLnTx/>
                <a:uFillTx/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endParaRPr>
            </a:p>
          </p:txBody>
        </p:sp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74F97916-80BC-6391-818F-E381DAD50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30100" y="2730500"/>
              <a:ext cx="5867400" cy="152400"/>
            </a:xfrm>
            <a:prstGeom prst="rect">
              <a:avLst/>
            </a:prstGeom>
          </p:spPr>
        </p:pic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0BBA6028-8473-7131-26F0-D6056427EB6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48657"/>
          <a:stretch>
            <a:fillRect/>
          </a:stretch>
        </p:blipFill>
        <p:spPr>
          <a:xfrm>
            <a:off x="-622300" y="-609600"/>
            <a:ext cx="9982200" cy="2184400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EC9BD4-CABC-D0AB-B676-5FBFECB43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133642"/>
              </p:ext>
            </p:extLst>
          </p:nvPr>
        </p:nvGraphicFramePr>
        <p:xfrm>
          <a:off x="12484100" y="2870200"/>
          <a:ext cx="5308600" cy="4020439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3F3B3B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공정명</a:t>
                      </a:r>
                      <a:endParaRPr 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222222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공정</a:t>
                      </a:r>
                      <a:r>
                        <a:rPr lang="en-US" sz="1800" b="0" i="0" u="none" strike="noStrike" dirty="0">
                          <a:solidFill>
                            <a:srgbClr val="222222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222222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과정</a:t>
                      </a:r>
                      <a:endParaRPr 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3F3B3B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제강</a:t>
                      </a:r>
                      <a:endParaRPr lang="en-US" sz="11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불순물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제거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및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성분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조정</a:t>
                      </a:r>
                      <a:endParaRPr 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→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원하는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화학조성의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용강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생산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3F3B3B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연주</a:t>
                      </a:r>
                      <a:endParaRPr lang="en-US" sz="11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용강을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급속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응고</a:t>
                      </a:r>
                      <a:endParaRPr 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→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슬라브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철판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원형태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만듦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3F3B3B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가열로</a:t>
                      </a:r>
                      <a:endParaRPr lang="en-US" sz="11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슬라브를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약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1,200℃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가열</a:t>
                      </a:r>
                      <a:endParaRPr 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→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압연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가능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상태로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만듦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3F3B3B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압연</a:t>
                      </a:r>
                      <a:endParaRPr lang="en-US" sz="11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가열된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슬라브를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여러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롤로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눌러</a:t>
                      </a:r>
                      <a:endParaRPr 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>
                        <a:lnSpc>
                          <a:spcPct val="124499"/>
                        </a:lnSpc>
                      </a:pP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두께를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얇게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폄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3F3B3B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소둔</a:t>
                      </a:r>
                      <a:r>
                        <a:rPr lang="en-US" altLang="ko-KR" sz="1800" b="0" i="0" u="none" strike="noStrike" dirty="0">
                          <a:solidFill>
                            <a:srgbClr val="3F3B3B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·</a:t>
                      </a:r>
                      <a:r>
                        <a:rPr lang="ko-KR" sz="1800" b="0" i="0" u="none" strike="noStrike" dirty="0">
                          <a:solidFill>
                            <a:srgbClr val="3F3B3B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산세</a:t>
                      </a:r>
                      <a:endParaRPr 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열처리로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재결정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+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표면을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세척함</a:t>
                      </a:r>
                      <a:endParaRPr 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TextBox 19">
            <a:extLst>
              <a:ext uri="{FF2B5EF4-FFF2-40B4-BE49-F238E27FC236}">
                <a16:creationId xmlns:a16="http://schemas.microsoft.com/office/drawing/2014/main" id="{840EF341-0CBD-3BC5-A311-9E988DBCDA98}"/>
              </a:ext>
            </a:extLst>
          </p:cNvPr>
          <p:cNvSpPr txBox="1"/>
          <p:nvPr/>
        </p:nvSpPr>
        <p:spPr>
          <a:xfrm>
            <a:off x="6375400" y="7708900"/>
            <a:ext cx="54737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스테인리스강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표면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발생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Ｍ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무늬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음영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보이는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고질적인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결함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F988408-2555-DF3D-AFF2-8B22CE469C30}"/>
              </a:ext>
            </a:extLst>
          </p:cNvPr>
          <p:cNvSpPr txBox="1"/>
          <p:nvPr/>
        </p:nvSpPr>
        <p:spPr>
          <a:xfrm>
            <a:off x="-266700" y="7518400"/>
            <a:ext cx="67437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Cr(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크롬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18%, Ni(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니켈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8%, Fe(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철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합금으로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구성된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오스테나이트계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</a:t>
            </a:r>
            <a:r>
              <a:rPr kumimoji="0" lang="en-US" sz="2300" b="0" i="0" u="none" strike="noStrike" kern="1200" cap="none" spc="0" normalizeH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스테인리스강</a:t>
            </a:r>
            <a:endParaRPr lang="en-US" altLang="ko-KR" sz="23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5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주방기기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건축자재 </a:t>
            </a:r>
            <a:r>
              <a:rPr kumimoji="0" lang="en-US" altLang="ko-KR" sz="2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자동차 부품 등에 사용됨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6ED503E-D7A4-CD73-51DD-BE57B5DF1566}"/>
              </a:ext>
            </a:extLst>
          </p:cNvPr>
          <p:cNvSpPr txBox="1"/>
          <p:nvPr/>
        </p:nvSpPr>
        <p:spPr>
          <a:xfrm>
            <a:off x="355600" y="9677400"/>
            <a:ext cx="5740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오스테나이트계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란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상온에서도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부드러운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비자성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스테인리스강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9CF069-234F-FA50-ED41-DBFC1BE40D43}"/>
              </a:ext>
            </a:extLst>
          </p:cNvPr>
          <p:cNvGrpSpPr/>
          <p:nvPr/>
        </p:nvGrpSpPr>
        <p:grpSpPr>
          <a:xfrm>
            <a:off x="254000" y="2857500"/>
            <a:ext cx="5689600" cy="4191000"/>
            <a:chOff x="254000" y="3073400"/>
            <a:chExt cx="5689600" cy="4191000"/>
          </a:xfrm>
        </p:grpSpPr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89D69642-8927-0E1E-3F84-3B8B6FD58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900" y="3073400"/>
              <a:ext cx="5473700" cy="3505200"/>
            </a:xfrm>
            <a:prstGeom prst="rect">
              <a:avLst/>
            </a:prstGeom>
          </p:spPr>
        </p:pic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DC809F8-452E-4552-13C5-5E8EE336696F}"/>
                </a:ext>
              </a:extLst>
            </p:cNvPr>
            <p:cNvSpPr txBox="1"/>
            <p:nvPr/>
          </p:nvSpPr>
          <p:spPr>
            <a:xfrm>
              <a:off x="254000" y="6781800"/>
              <a:ext cx="5689600" cy="482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871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KoPubWorldDotum_Pro Light"/>
                  <a:cs typeface="+mn-cs"/>
                </a:rPr>
                <a:t>▲ STS 304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71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Dotum_Pro Light"/>
                  <a:ea typeface="+mn-ea"/>
                  <a:cs typeface="+mn-cs"/>
                </a:rPr>
                <a:t> </a:t>
              </a:r>
              <a:r>
                <a:rPr kumimoji="0" 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Calibri"/>
                  <a:ea typeface="KoPubWorldDotum_Pro Light"/>
                  <a:cs typeface="+mn-cs"/>
                </a:rPr>
                <a:t>（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Calibri"/>
                  <a:ea typeface="KoPubWorldDotum_Pro Light"/>
                  <a:cs typeface="+mn-cs"/>
                </a:rPr>
                <a:t>출처</a:t>
              </a:r>
              <a:r>
                <a:rPr kumimoji="0" 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Dotum_Pro Light"/>
                  <a:ea typeface="+mn-ea"/>
                  <a:cs typeface="+mn-cs"/>
                </a:rPr>
                <a:t>: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Calibri"/>
                  <a:ea typeface="KoPubWorldDotum_Pro Light"/>
                  <a:cs typeface="+mn-cs"/>
                </a:rPr>
                <a:t>포스코</a:t>
              </a:r>
              <a:r>
                <a:rPr kumimoji="0" 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Dotum_Pro Light"/>
                  <a:ea typeface="+mn-ea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Calibri"/>
                  <a:ea typeface="KoPubWorldDotum_Pro Light"/>
                  <a:cs typeface="+mn-cs"/>
                </a:rPr>
                <a:t>포항제철소</a:t>
              </a:r>
              <a:r>
                <a:rPr kumimoji="0" 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Dotum_Pro Light"/>
                  <a:ea typeface="+mn-ea"/>
                  <a:cs typeface="+mn-cs"/>
                </a:rPr>
                <a:t>)</a:t>
              </a:r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5DBE7EE6-B14C-11AC-C73E-54DD0D52AFC8}"/>
              </a:ext>
            </a:extLst>
          </p:cNvPr>
          <p:cNvSpPr txBox="1"/>
          <p:nvPr/>
        </p:nvSpPr>
        <p:spPr>
          <a:xfrm>
            <a:off x="12433300" y="7708900"/>
            <a:ext cx="54737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온도와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화학조성이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중요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공정별로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결함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발생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요인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993726D-7017-2FC6-E75B-18966FB92150}"/>
              </a:ext>
            </a:extLst>
          </p:cNvPr>
          <p:cNvGrpSpPr/>
          <p:nvPr/>
        </p:nvGrpSpPr>
        <p:grpSpPr>
          <a:xfrm>
            <a:off x="6248400" y="2857500"/>
            <a:ext cx="5689600" cy="4191000"/>
            <a:chOff x="6248400" y="3073400"/>
            <a:chExt cx="5689600" cy="4191000"/>
          </a:xfrm>
        </p:grpSpPr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1FE453C-7145-6E7C-4057-C4BA17BE0547}"/>
                </a:ext>
              </a:extLst>
            </p:cNvPr>
            <p:cNvSpPr txBox="1"/>
            <p:nvPr/>
          </p:nvSpPr>
          <p:spPr>
            <a:xfrm>
              <a:off x="6248400" y="6781800"/>
              <a:ext cx="5689600" cy="482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871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KoPubWorldDotum_Pro Light"/>
                  <a:cs typeface="+mn-cs"/>
                </a:rPr>
                <a:t>▲ M</a:t>
              </a:r>
              <a:r>
                <a:rPr kumimoji="0" lang="ko-KR" altLang="en-US" sz="16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KoPubWorldDotum_Pro Light"/>
                  <a:cs typeface="+mn-cs"/>
                </a:rPr>
                <a:t>형</a:t>
              </a:r>
              <a:r>
                <a:rPr kumimoji="0" lang="en-US" sz="16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Dotum_Pro Light"/>
                  <a:ea typeface="+mn-ea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KoPubWorldDotum_Pro Light"/>
                  <a:cs typeface="+mn-cs"/>
                </a:rPr>
                <a:t>결함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714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Dotum_Pro Light"/>
                  <a:ea typeface="+mn-ea"/>
                  <a:cs typeface="+mn-cs"/>
                </a:rPr>
                <a:t> </a:t>
              </a:r>
              <a:r>
                <a:rPr kumimoji="0" 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Calibri"/>
                  <a:ea typeface="KoPubWorldDotum_Pro Light"/>
                  <a:cs typeface="+mn-cs"/>
                </a:rPr>
                <a:t>（</a:t>
              </a:r>
              <a:r>
                <a:rPr kumimoji="0" lang="ko-KR" alt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Calibri"/>
                  <a:ea typeface="KoPubWorldDotum_Pro Light"/>
                  <a:cs typeface="+mn-cs"/>
                </a:rPr>
                <a:t>출처</a:t>
              </a:r>
              <a:r>
                <a:rPr kumimoji="0" lang="en-US" sz="1200" b="0" i="0" u="none" strike="noStrike" kern="1200" cap="none" spc="-10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Dotum_Pro Light"/>
                  <a:ea typeface="+mn-ea"/>
                  <a:cs typeface="+mn-cs"/>
                </a:rPr>
                <a:t>:X-SDD: A New Benchmark for Hot Rolled Steel Strip Surface Defects Detection)</a:t>
              </a:r>
            </a:p>
          </p:txBody>
        </p:sp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E435CBA6-246B-B4C3-2F63-7F499C8D5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-5400000">
              <a:off x="8229600" y="1219200"/>
              <a:ext cx="1778000" cy="5486400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050D4C78-B1C2-1974-1FEA-F2F702115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8267700" y="3009900"/>
              <a:ext cx="1778000" cy="5473700"/>
            </a:xfrm>
            <a:prstGeom prst="rect">
              <a:avLst/>
            </a:prstGeom>
          </p:spPr>
        </p:pic>
      </p:grpSp>
      <p:pic>
        <p:nvPicPr>
          <p:cNvPr id="18" name="Picture 18">
            <a:extLst>
              <a:ext uri="{FF2B5EF4-FFF2-40B4-BE49-F238E27FC236}">
                <a16:creationId xmlns:a16="http://schemas.microsoft.com/office/drawing/2014/main" id="{A8A4B380-F2BE-5A5E-763F-F3F4FCF73F5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 rot="-5400000">
            <a:off x="3314700" y="3263900"/>
            <a:ext cx="3530600" cy="2692400"/>
          </a:xfrm>
          <a:prstGeom prst="rect">
            <a:avLst/>
          </a:prstGeom>
        </p:spPr>
      </p:pic>
      <p:pic>
        <p:nvPicPr>
          <p:cNvPr id="32" name="Picture 3">
            <a:extLst>
              <a:ext uri="{FF2B5EF4-FFF2-40B4-BE49-F238E27FC236}">
                <a16:creationId xmlns:a16="http://schemas.microsoft.com/office/drawing/2014/main" id="{3C9037BE-6EBA-7D0F-3868-7C098D345C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B7288E45-30F3-2FD3-AD0A-65AF54A9CE15}"/>
              </a:ext>
            </a:extLst>
          </p:cNvPr>
          <p:cNvGrpSpPr/>
          <p:nvPr/>
        </p:nvGrpSpPr>
        <p:grpSpPr>
          <a:xfrm>
            <a:off x="11017250" y="2898504"/>
            <a:ext cx="1123950" cy="504022"/>
            <a:chOff x="11017250" y="3114404"/>
            <a:chExt cx="1123950" cy="50402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318D588-B6CA-6E0A-CBA7-74E4AA50F046}"/>
                </a:ext>
              </a:extLst>
            </p:cNvPr>
            <p:cNvGrpSpPr/>
            <p:nvPr/>
          </p:nvGrpSpPr>
          <p:grpSpPr>
            <a:xfrm>
              <a:off x="11017250" y="3203304"/>
              <a:ext cx="1123950" cy="415122"/>
              <a:chOff x="11017250" y="3203304"/>
              <a:chExt cx="1123950" cy="41512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18E3B5-1A67-C83F-7FE3-BFFF1ACA3661}"/>
                  </a:ext>
                </a:extLst>
              </p:cNvPr>
              <p:cNvSpPr txBox="1"/>
              <p:nvPr/>
            </p:nvSpPr>
            <p:spPr>
              <a:xfrm>
                <a:off x="11017250" y="3249094"/>
                <a:ext cx="1123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1mm</a:t>
                </a:r>
                <a:endParaRPr lang="ko-KR" altLang="en-US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C3DD379-715B-AE87-DBA4-1240F1F09D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9000" y="3203304"/>
                <a:ext cx="69867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AC24C62-1624-A32D-4C9B-9E0592340C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49000" y="3114404"/>
              <a:ext cx="0" cy="23045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A356AC8-2B9F-04D5-2EDB-C27FD512D62E}"/>
                </a:ext>
              </a:extLst>
            </p:cNvPr>
            <p:cNvCxnSpPr>
              <a:cxnSpLocks/>
            </p:cNvCxnSpPr>
            <p:nvPr/>
          </p:nvCxnSpPr>
          <p:spPr>
            <a:xfrm>
              <a:off x="11734979" y="3114404"/>
              <a:ext cx="0" cy="23045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3205BC81-4F0A-7ACE-1D92-589C1D78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8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3E6B7-228F-6DD2-6EB9-B1ED70CB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8ABDA3C-3A4A-9B6D-28EE-F9B4F8CFB76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25D14C9-2A7C-93DA-F6E7-4BCAFAD42F5A}"/>
              </a:ext>
            </a:extLst>
          </p:cNvPr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9050F36-32FF-20C2-B940-F60745685E0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1">
            <a:extLst>
              <a:ext uri="{FF2B5EF4-FFF2-40B4-BE49-F238E27FC236}">
                <a16:creationId xmlns:a16="http://schemas.microsoft.com/office/drawing/2014/main" id="{FDB18158-3AEE-1846-1916-2F87C4D6C3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657"/>
          <a:stretch>
            <a:fillRect/>
          </a:stretch>
        </p:blipFill>
        <p:spPr>
          <a:xfrm>
            <a:off x="-622300" y="-609600"/>
            <a:ext cx="9982200" cy="21844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4C9146D3-8C68-0EB8-D862-0458FAAD2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C1845F3-10A8-FE28-46AA-345A684218B6}"/>
              </a:ext>
            </a:extLst>
          </p:cNvPr>
          <p:cNvSpPr txBox="1"/>
          <p:nvPr/>
        </p:nvSpPr>
        <p:spPr>
          <a:xfrm>
            <a:off x="482600" y="9809573"/>
            <a:ext cx="10426700" cy="2869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defTabSz="914400" rtl="0" eaLnBrk="1" fontAlgn="auto" latinLnBrk="0" hangingPunct="1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400" dirty="0" err="1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한국스텐레스</a:t>
            </a:r>
            <a:r>
              <a:rPr lang="ko-KR" altLang="en-US" sz="1400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홈페이지 </a:t>
            </a:r>
            <a:r>
              <a:rPr lang="en-US" altLang="ko-KR" sz="1400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STS</a:t>
            </a:r>
            <a:r>
              <a:rPr lang="ko-KR" altLang="en-US" sz="1400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출고가</a:t>
            </a:r>
            <a:r>
              <a:rPr lang="en-US" altLang="ko-KR" sz="1400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포스코 반기 보고서 참고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3" name="Table 12">
            <a:extLst>
              <a:ext uri="{FF2B5EF4-FFF2-40B4-BE49-F238E27FC236}">
                <a16:creationId xmlns:a16="http://schemas.microsoft.com/office/drawing/2014/main" id="{F28E6E07-2548-B1CE-5A62-04FB0879F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69701"/>
              </p:ext>
            </p:extLst>
          </p:nvPr>
        </p:nvGraphicFramePr>
        <p:xfrm>
          <a:off x="482600" y="4914899"/>
          <a:ext cx="17322801" cy="4813230"/>
        </p:xfrm>
        <a:graphic>
          <a:graphicData uri="http://schemas.openxmlformats.org/drawingml/2006/table">
            <a:tbl>
              <a:tblPr/>
              <a:tblGrid>
                <a:gridCol w="5774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4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4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2646">
                <a:tc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r>
                        <a:rPr lang="en-US" sz="3600" b="0" i="0" u="none" strike="noStrike" spc="-1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Activity</a:t>
                      </a:r>
                      <a:endParaRPr lang="en-US" sz="18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F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r>
                        <a:rPr lang="en-US" sz="3600" b="0" i="0" u="none" strike="noStrike" spc="-1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Output</a:t>
                      </a:r>
                      <a:endParaRPr lang="en-US" sz="18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F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r>
                        <a:rPr lang="en-US" sz="3600" b="0" i="0" u="none" strike="noStrike" spc="-1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Goal</a:t>
                      </a:r>
                      <a:endParaRPr lang="en-US" sz="18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646">
                <a:tc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공장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공정에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따른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불량현황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조사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공장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공정</a:t>
                      </a:r>
                      <a:r>
                        <a:rPr lang="ko-KR" alt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별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불량률 차이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도출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3600" b="0" i="0" u="none" strike="noStrike" spc="-2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Q-Cost* </a:t>
                      </a:r>
                      <a:r>
                        <a:rPr lang="ko-KR" altLang="en-US" sz="3600" b="0" i="0" u="none" strike="noStrike" spc="-2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절감을 통한</a:t>
                      </a:r>
                      <a:endParaRPr lang="ko-KR" sz="3600" b="0" i="0" u="none" strike="noStrike" spc="-200" dirty="0">
                        <a:solidFill>
                          <a:srgbClr val="1F1F1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ko-KR" altLang="en-US" sz="3600" b="0" i="0" u="none" strike="noStrike" spc="-200" dirty="0">
                          <a:solidFill>
                            <a:srgbClr val="FC523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매출 증대</a:t>
                      </a:r>
                      <a:endParaRPr lang="ko-KR" sz="3600" b="0" i="0" u="none" strike="noStrike" spc="-200" dirty="0">
                        <a:solidFill>
                          <a:srgbClr val="FC523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646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'M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형</a:t>
                      </a:r>
                      <a:r>
                        <a:rPr lang="en-US" alt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결함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'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에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미치는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잠재인자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분석</a:t>
                      </a:r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'Vital Few (</a:t>
                      </a:r>
                      <a:r>
                        <a:rPr lang="ko-KR" alt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핵심 원인 인자</a:t>
                      </a:r>
                      <a:r>
                        <a:rPr lang="en-US" alt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)’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도출</a:t>
                      </a:r>
                      <a:endParaRPr lang="en-US" altLang="ko-KR" sz="2800" b="0" i="0" u="none" strike="noStrike" spc="-100" dirty="0">
                        <a:solidFill>
                          <a:srgbClr val="1F1F1F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64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최적</a:t>
                      </a:r>
                      <a:r>
                        <a:rPr lang="ko-KR" alt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의 조업 조건 도출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2646">
                <a:tc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'M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형</a:t>
                      </a:r>
                      <a:r>
                        <a:rPr lang="en-US" alt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결함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’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불량</a:t>
                      </a:r>
                      <a:r>
                        <a:rPr lang="en-US" alt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발생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예측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모델</a:t>
                      </a: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구축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r>
                        <a:rPr 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</a:t>
                      </a:r>
                      <a:r>
                        <a:rPr lang="ko-KR" altLang="en-US" sz="2800" b="0" i="0" u="none" strike="noStrike" spc="-100" dirty="0">
                          <a:solidFill>
                            <a:srgbClr val="1F1F1F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형 결함 사전 예측을 통한 불량률 저감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208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7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5D59C65-54EC-B28A-794F-ACEBCE299EF5}"/>
              </a:ext>
            </a:extLst>
          </p:cNvPr>
          <p:cNvGrpSpPr/>
          <p:nvPr/>
        </p:nvGrpSpPr>
        <p:grpSpPr>
          <a:xfrm>
            <a:off x="571500" y="1798853"/>
            <a:ext cx="17322800" cy="1494759"/>
            <a:chOff x="571500" y="1648375"/>
            <a:chExt cx="17322800" cy="1494759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13BC390-0C4F-8953-2BC9-55CF370D7012}"/>
                </a:ext>
              </a:extLst>
            </p:cNvPr>
            <p:cNvSpPr txBox="1"/>
            <p:nvPr/>
          </p:nvSpPr>
          <p:spPr>
            <a:xfrm>
              <a:off x="1066800" y="1648375"/>
              <a:ext cx="15372747" cy="129814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2026</a:t>
              </a:r>
              <a:r>
                <a:rPr kumimoji="0" lang="ko-KR" alt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년까지</a:t>
              </a:r>
              <a:r>
                <a:rPr kumimoji="0" 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3A4CA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불량률</a:t>
              </a:r>
              <a:r>
                <a:rPr kumimoji="0" 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3A4CA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0%</a:t>
              </a:r>
              <a:r>
                <a:rPr kumimoji="0" 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달성을</a:t>
              </a:r>
              <a:r>
                <a:rPr kumimoji="0" 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통한</a:t>
              </a:r>
              <a:r>
                <a:rPr kumimoji="0" 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4800" b="1" i="0" strike="noStrike" kern="1200" cap="none" spc="0" normalizeH="0" baseline="0" noProof="0" dirty="0">
                  <a:ln>
                    <a:noFill/>
                  </a:ln>
                  <a:solidFill>
                    <a:srgbClr val="FC52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약</a:t>
              </a:r>
              <a:r>
                <a:rPr kumimoji="0" lang="en-US" sz="4800" b="1" i="0" strike="noStrike" kern="1200" cap="none" spc="0" normalizeH="0" baseline="0" noProof="0" dirty="0">
                  <a:ln>
                    <a:noFill/>
                  </a:ln>
                  <a:solidFill>
                    <a:srgbClr val="FC52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3,000</a:t>
              </a:r>
              <a:r>
                <a:rPr kumimoji="0" lang="ko-KR" altLang="en-US" sz="4800" b="1" i="0" strike="noStrike" kern="1200" cap="none" spc="0" normalizeH="0" baseline="0" noProof="0" dirty="0">
                  <a:ln>
                    <a:noFill/>
                  </a:ln>
                  <a:solidFill>
                    <a:srgbClr val="FC52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억</a:t>
              </a:r>
              <a:r>
                <a:rPr kumimoji="0" lang="en-US" sz="4800" b="1" i="0" strike="noStrike" kern="1200" cap="none" spc="0" normalizeH="0" baseline="0" noProof="0" dirty="0">
                  <a:ln>
                    <a:noFill/>
                  </a:ln>
                  <a:solidFill>
                    <a:srgbClr val="FC52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4800" b="1" i="0" strike="noStrike" kern="1200" cap="none" spc="0" normalizeH="0" baseline="0" noProof="0" dirty="0">
                  <a:ln>
                    <a:noFill/>
                  </a:ln>
                  <a:solidFill>
                    <a:srgbClr val="FC52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원</a:t>
              </a:r>
              <a:r>
                <a:rPr kumimoji="0" lang="en-US" sz="4800" b="1" i="0" strike="noStrike" kern="1200" cap="none" spc="0" normalizeH="0" baseline="0" noProof="0" dirty="0">
                  <a:ln>
                    <a:noFill/>
                  </a:ln>
                  <a:solidFill>
                    <a:srgbClr val="FC52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 </a:t>
              </a:r>
              <a:r>
                <a:rPr kumimoji="0" lang="ko-KR" alt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매출</a:t>
              </a:r>
              <a:r>
                <a:rPr kumimoji="0" 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4000" b="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효과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C9402CD-80A8-F203-4CF9-2EF5DF667455}"/>
                </a:ext>
              </a:extLst>
            </p:cNvPr>
            <p:cNvSpPr/>
            <p:nvPr/>
          </p:nvSpPr>
          <p:spPr>
            <a:xfrm>
              <a:off x="571500" y="1915076"/>
              <a:ext cx="17322800" cy="12280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D661D14-3F2B-9036-0780-BB72A22B3611}"/>
              </a:ext>
            </a:extLst>
          </p:cNvPr>
          <p:cNvGrpSpPr/>
          <p:nvPr/>
        </p:nvGrpSpPr>
        <p:grpSpPr>
          <a:xfrm>
            <a:off x="571500" y="3489921"/>
            <a:ext cx="17322800" cy="1077444"/>
            <a:chOff x="406400" y="3227856"/>
            <a:chExt cx="17322800" cy="1077444"/>
          </a:xfrm>
        </p:grpSpPr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C7515280-622C-5B85-64D2-7205CD7B5E7C}"/>
                </a:ext>
              </a:extLst>
            </p:cNvPr>
            <p:cNvSpPr txBox="1"/>
            <p:nvPr/>
          </p:nvSpPr>
          <p:spPr>
            <a:xfrm>
              <a:off x="406400" y="3488678"/>
              <a:ext cx="17322800" cy="8166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469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( 2024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년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포스코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스테인리스강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생산량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(175</a:t>
              </a:r>
              <a:r>
                <a:rPr kumimoji="0" lang="ko-KR" alt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만톤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생산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스테인리스강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중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오스테나이트계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비율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(70%)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개선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불량률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en-US" dirty="0">
                  <a:solidFill>
                    <a:srgbClr val="78787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2.7%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톤당</a:t>
              </a:r>
              <a:r>
                <a:rPr lang="en-US" altLang="ko-KR" sz="2400" dirty="0">
                  <a:solidFill>
                    <a:srgbClr val="78787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생산비용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(160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만</a:t>
              </a:r>
              <a:r>
                <a:rPr lang="ko-KR" altLang="en-US" dirty="0">
                  <a:solidFill>
                    <a:srgbClr val="78787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원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469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+ (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총생산량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X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생산 </a:t>
              </a: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증대율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(12%)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X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톤당 생산비용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EE619F-CBB0-E30F-9077-6C9D6722367B}"/>
                </a:ext>
              </a:extLst>
            </p:cNvPr>
            <p:cNvSpPr txBox="1"/>
            <p:nvPr/>
          </p:nvSpPr>
          <p:spPr>
            <a:xfrm>
              <a:off x="510722" y="3227856"/>
              <a:ext cx="94560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KPI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산정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방식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787878"/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* : </a:t>
              </a:r>
              <a:endParaRPr lang="ko-KR" altLang="en-US" dirty="0"/>
            </a:p>
          </p:txBody>
        </p:sp>
      </p:grpSp>
      <p:sp>
        <p:nvSpPr>
          <p:cNvPr id="6" name="TextBox 3">
            <a:extLst>
              <a:ext uri="{FF2B5EF4-FFF2-40B4-BE49-F238E27FC236}">
                <a16:creationId xmlns:a16="http://schemas.microsoft.com/office/drawing/2014/main" id="{B533A01A-45C7-839B-B28D-54EE4E4B05A5}"/>
              </a:ext>
            </a:extLst>
          </p:cNvPr>
          <p:cNvSpPr txBox="1"/>
          <p:nvPr/>
        </p:nvSpPr>
        <p:spPr>
          <a:xfrm>
            <a:off x="330200" y="1415726"/>
            <a:ext cx="17653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스테인리스강의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'M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형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결함</a:t>
            </a:r>
            <a:r>
              <a:rPr lang="en-US" altLang="ko-KR" sz="28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불량률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후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KPI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성과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525D9459-E6A2-D083-1103-C41D0FFC0982}"/>
              </a:ext>
            </a:extLst>
          </p:cNvPr>
          <p:cNvSpPr txBox="1"/>
          <p:nvPr/>
        </p:nvSpPr>
        <p:spPr>
          <a:xfrm>
            <a:off x="12420601" y="9809574"/>
            <a:ext cx="5384800" cy="2660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*Q-Cost: Quality </a:t>
            </a:r>
            <a:r>
              <a:rPr lang="en-US" sz="1400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cost,</a:t>
            </a:r>
            <a:r>
              <a:rPr lang="ko-KR" altLang="en-US" sz="1400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품질 관련 모든 비용</a:t>
            </a:r>
            <a:r>
              <a:rPr lang="en-US" altLang="ko-KR" sz="1400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내부 및 외부 실패비용</a:t>
            </a:r>
            <a:r>
              <a:rPr lang="en-US" altLang="ko-KR" sz="1400" dirty="0">
                <a:solidFill>
                  <a:srgbClr val="7878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2F5737C4-8A29-D116-4E27-DC5047E0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66ADF-E3D9-A0F8-DFAE-8B3B44AD5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50945B63-9C49-FB81-1489-E5B15A3BA42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847D665-E7DD-0784-2C2F-268E5FF098F0}"/>
              </a:ext>
            </a:extLst>
          </p:cNvPr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F754245-9EF3-0670-5BF9-7DF05245605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1">
            <a:extLst>
              <a:ext uri="{FF2B5EF4-FFF2-40B4-BE49-F238E27FC236}">
                <a16:creationId xmlns:a16="http://schemas.microsoft.com/office/drawing/2014/main" id="{9FEBB364-09F1-C7E5-704D-4FA47CF443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657"/>
          <a:stretch>
            <a:fillRect/>
          </a:stretch>
        </p:blipFill>
        <p:spPr>
          <a:xfrm>
            <a:off x="-622300" y="-609600"/>
            <a:ext cx="9982200" cy="21844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7A7C17A-CBF9-F1F6-4FFA-6298447F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2700"/>
            <a:ext cx="18288000" cy="127088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1BAE0AB6-86E3-8F16-77AF-4A96A50BA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713788"/>
              </p:ext>
            </p:extLst>
          </p:nvPr>
        </p:nvGraphicFramePr>
        <p:xfrm>
          <a:off x="466356" y="3680732"/>
          <a:ext cx="17322801" cy="5065267"/>
        </p:xfrm>
        <a:graphic>
          <a:graphicData uri="http://schemas.openxmlformats.org/drawingml/2006/table">
            <a:tbl>
              <a:tblPr/>
              <a:tblGrid>
                <a:gridCol w="2736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1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1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13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1331">
                  <a:extLst>
                    <a:ext uri="{9D8B030D-6E8A-4147-A177-3AD203B41FA5}">
                      <a16:colId xmlns:a16="http://schemas.microsoft.com/office/drawing/2014/main" val="1061244801"/>
                    </a:ext>
                  </a:extLst>
                </a:gridCol>
                <a:gridCol w="28295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735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KPI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F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2023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F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2024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F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2025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F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2026.E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F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누적 합계</a:t>
                      </a:r>
                      <a:endParaRPr lang="en-US" altLang="ko-KR" sz="28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(‘24</a:t>
                      </a:r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년 대비</a:t>
                      </a:r>
                      <a:endParaRPr lang="en-US" altLang="ko-KR" sz="22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22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25-26</a:t>
                      </a:r>
                      <a:r>
                        <a:rPr lang="ko-KR" altLang="en-US" sz="22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년 합계</a:t>
                      </a:r>
                      <a:r>
                        <a:rPr lang="en-US" sz="22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FA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비고</a:t>
                      </a:r>
                      <a:endParaRPr lang="en-US" sz="14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5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35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매출액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(</a:t>
                      </a:r>
                      <a:r>
                        <a:rPr lang="ko-KR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단위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: </a:t>
                      </a:r>
                      <a:r>
                        <a:rPr lang="ko-KR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억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106,825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102,790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103,290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106,000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</a:t>
                      </a:r>
                      <a:r>
                        <a:rPr lang="ko-KR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형</a:t>
                      </a:r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불량률</a:t>
                      </a:r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개선</a:t>
                      </a:r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     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→</a:t>
                      </a:r>
                      <a:r>
                        <a:rPr lang="ko-KR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신뢰성</a:t>
                      </a:r>
                      <a:r>
                        <a:rPr lang="en-US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확립</a:t>
                      </a:r>
                      <a:endParaRPr lang="en-US" altLang="ko-KR" sz="2800" b="0" i="0" u="none" strike="noStrike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800" b="0" i="0" u="none" strike="noStrike" dirty="0">
                          <a:solidFill>
                            <a:schemeClr val="tx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→</a:t>
                      </a:r>
                      <a:r>
                        <a:rPr lang="ko-KR" altLang="en-US" sz="2800" b="0" i="0" u="none" strike="noStrike" dirty="0">
                          <a:solidFill>
                            <a:srgbClr val="FC523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매출액 증대</a:t>
                      </a:r>
                      <a:endParaRPr lang="en-US" sz="16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735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불량률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(</a:t>
                      </a:r>
                      <a:r>
                        <a:rPr lang="ko-KR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단위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: %)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0.2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2.7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0.2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0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319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전년대비 </a:t>
                      </a:r>
                      <a:endParaRPr lang="en-US" altLang="ko-KR" sz="2800" b="0" i="0" u="none" strike="noStrike" dirty="0">
                        <a:solidFill>
                          <a:srgbClr val="00000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매출액 증가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 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</a:t>
                      </a:r>
                      <a:r>
                        <a:rPr lang="ko-KR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단위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: </a:t>
                      </a:r>
                      <a:r>
                        <a:rPr lang="ko-KR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억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1B3F87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endParaRPr lang="en-US" sz="1400" dirty="0">
                        <a:solidFill>
                          <a:srgbClr val="1B3F87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3A4CA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-4,035</a:t>
                      </a:r>
                      <a:endParaRPr lang="en-US" sz="14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FC523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+500</a:t>
                      </a:r>
                      <a:endParaRPr lang="en-US" sz="1400" dirty="0">
                        <a:solidFill>
                          <a:srgbClr val="FC523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FC523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+2,710</a:t>
                      </a:r>
                      <a:endParaRPr lang="en-US" sz="1400" dirty="0">
                        <a:solidFill>
                          <a:srgbClr val="FC5230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C5230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+3,210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TextBox 3">
            <a:extLst>
              <a:ext uri="{FF2B5EF4-FFF2-40B4-BE49-F238E27FC236}">
                <a16:creationId xmlns:a16="http://schemas.microsoft.com/office/drawing/2014/main" id="{3E5AD542-60CD-03E4-AF68-F1F9731A0A52}"/>
              </a:ext>
            </a:extLst>
          </p:cNvPr>
          <p:cNvSpPr txBox="1"/>
          <p:nvPr/>
        </p:nvSpPr>
        <p:spPr>
          <a:xfrm>
            <a:off x="6558987" y="1852948"/>
            <a:ext cx="5175814" cy="13846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b="1" noProof="0" dirty="0">
                <a:solidFill>
                  <a:srgbClr val="235F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과제 수행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35F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35F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목표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235F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E0454-8FDF-E2FB-403C-901F7C95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9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1F758-A380-9E43-E3FF-44BDEC0DC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9BD85F7-CC47-9881-5BC9-37500800D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750877"/>
              </p:ext>
            </p:extLst>
          </p:nvPr>
        </p:nvGraphicFramePr>
        <p:xfrm>
          <a:off x="228600" y="2019300"/>
          <a:ext cx="17830799" cy="7834648"/>
        </p:xfrm>
        <a:graphic>
          <a:graphicData uri="http://schemas.openxmlformats.org/drawingml/2006/table">
            <a:tbl>
              <a:tblPr/>
              <a:tblGrid>
                <a:gridCol w="372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8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148">
                  <a:extLst>
                    <a:ext uri="{9D8B030D-6E8A-4147-A177-3AD203B41FA5}">
                      <a16:colId xmlns:a16="http://schemas.microsoft.com/office/drawing/2014/main" val="342334825"/>
                    </a:ext>
                  </a:extLst>
                </a:gridCol>
              </a:tblGrid>
              <a:tr h="76817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목적</a:t>
                      </a:r>
                      <a:endParaRPr lang="en-US" sz="25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분석방법</a:t>
                      </a:r>
                      <a:endParaRPr lang="en-US" sz="25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주요</a:t>
                      </a:r>
                      <a:r>
                        <a:rPr lang="en-US" sz="25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5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내용</a:t>
                      </a:r>
                      <a:endParaRPr lang="en-US" sz="25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500" b="1" i="0" u="none" strike="noStrike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담당자</a:t>
                      </a:r>
                      <a:endParaRPr lang="en-US" sz="2500" dirty="0">
                        <a:solidFill>
                          <a:schemeClr val="bg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일정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788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공장</a:t>
                      </a:r>
                      <a:r>
                        <a:rPr lang="en-US" alt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alt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설비에</a:t>
                      </a:r>
                      <a:r>
                        <a:rPr lang="en-US" alt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따른</a:t>
                      </a:r>
                      <a:endParaRPr lang="en-US" altLang="ko-KR" sz="2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불량률 차이</a:t>
                      </a:r>
                      <a:r>
                        <a:rPr lang="en-US" alt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분석</a:t>
                      </a:r>
                      <a:r>
                        <a:rPr lang="en-US" alt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 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Chi-squared test,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Bar plot, </a:t>
                      </a:r>
                      <a:endParaRPr lang="en-US" sz="2000" spc="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Mann-Whitney  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U-test, KDF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제강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소둔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산세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공장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소둔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·</a:t>
                      </a:r>
                      <a:r>
                        <a:rPr lang="ko-KR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산세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작업조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에 따른 불량률 분석</a:t>
                      </a:r>
                      <a:endParaRPr 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허유진</a:t>
                      </a:r>
                      <a:endParaRPr 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-11.11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78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호기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에 따른 불량률 분석</a:t>
                      </a:r>
                      <a:endParaRPr 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-11.10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543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조업 조건에 따른</a:t>
                      </a:r>
                      <a:endParaRPr lang="en-US" altLang="ko-KR" sz="2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</a:t>
                      </a:r>
                      <a:r>
                        <a:rPr lang="ko-KR" alt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형 결함 원인 인자 도출</a:t>
                      </a:r>
                      <a:endParaRPr lang="en-US" altLang="ko-KR" sz="2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(Vital Few)</a:t>
                      </a:r>
                      <a:endParaRPr lang="ko-KR" altLang="ko-KR" sz="2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Chi-squared test,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Bar plot,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Mann-Whitney   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U-test, KDF,   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T-test,   </a:t>
                      </a: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Welch’s T-test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구성원소</a:t>
                      </a: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비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 </a:t>
                      </a:r>
                      <a:r>
                        <a:rPr lang="el-G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δ-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ferrite </a:t>
                      </a: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함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량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열원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가스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비율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용도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Slab Grinding </a:t>
                      </a:r>
                      <a:r>
                        <a:rPr lang="ko-KR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방법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에 따른 불량률 분석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윤영채</a:t>
                      </a:r>
                      <a:endParaRPr 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-11.10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3788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endParaRPr 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구간별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/</a:t>
                      </a:r>
                      <a:r>
                        <a:rPr lang="ko-KR" sz="20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장입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</a:t>
                      </a: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Slab </a:t>
                      </a:r>
                      <a:r>
                        <a:rPr 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온도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 </a:t>
                      </a:r>
                      <a:r>
                        <a:rPr lang="ko-KR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가열로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총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체류시간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에 따른 불량률 분석</a:t>
                      </a:r>
                      <a:endParaRPr 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이민성</a:t>
                      </a:r>
                      <a:endParaRPr 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-11.09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0543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endParaRPr 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연주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열연 </a:t>
                      </a:r>
                      <a:r>
                        <a:rPr lang="ko-KR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공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정 작업 기간에 따른 불량률 분석</a:t>
                      </a:r>
                      <a:endParaRPr lang="en-US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-11.10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48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Vital Few</a:t>
                      </a:r>
                      <a:r>
                        <a:rPr lang="ko-KR" alt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에 대한</a:t>
                      </a:r>
                      <a:endParaRPr lang="en-US" altLang="ko-KR" sz="2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조업 조건</a:t>
                      </a:r>
                      <a:r>
                        <a:rPr lang="en-US" alt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 </a:t>
                      </a:r>
                      <a:r>
                        <a:rPr lang="ko-KR" alt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최적화</a:t>
                      </a:r>
                      <a:endParaRPr lang="ko-KR" sz="2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spc="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Decision Tree, 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spc="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XGBoost</a:t>
                      </a:r>
                      <a:r>
                        <a:rPr lang="en-US" altLang="ko-KR" sz="2000" b="0" i="0" u="none" strike="noStrike" spc="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spc="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LightGBM</a:t>
                      </a:r>
                      <a:r>
                        <a:rPr lang="en-US" altLang="ko-KR" sz="2000" b="0" i="0" u="none" strike="noStrike" spc="0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spc="0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RandomForest</a:t>
                      </a:r>
                      <a:endParaRPr lang="en-US" altLang="ko-KR" sz="2000" spc="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M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형 결함 불량 발생 예측 모델 생성</a:t>
                      </a:r>
                      <a:endParaRPr lang="en-US" alt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(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불균형 데이터인 점을 고려하여 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SMOTE </a:t>
                      </a: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기법으로 진행</a:t>
                      </a:r>
                      <a:r>
                        <a:rPr lang="en-US" altLang="ko-KR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)</a:t>
                      </a:r>
                      <a:endParaRPr lang="en-US" altLang="ko-KR" sz="20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i="0" u="none" strike="noStrike" dirty="0" err="1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홍정택</a:t>
                      </a:r>
                      <a:endParaRPr lang="en-US" alt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정주영</a:t>
                      </a:r>
                      <a:endParaRPr lang="en-US" alt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i="0" u="none" strike="noStrike" dirty="0">
                          <a:solidFill>
                            <a:srgbClr val="787878"/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유창우</a:t>
                      </a:r>
                      <a:endParaRPr lang="en-US" altLang="ko-KR" sz="2000" b="0" i="0" u="none" strike="noStrike" dirty="0">
                        <a:solidFill>
                          <a:srgbClr val="787878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-11.12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961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Process Control</a:t>
                      </a:r>
                      <a:endParaRPr lang="ko-KR" sz="2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I- </a:t>
                      </a:r>
                      <a:r>
                        <a:rPr lang="ko-KR" altLang="en-US" sz="2000" spc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관리도</a:t>
                      </a:r>
                      <a:endParaRPr lang="en-US" altLang="ko-KR" sz="2000" spc="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Vital Few</a:t>
                      </a:r>
                      <a:r>
                        <a:rPr lang="ko-KR" alt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의 공정 안정성 유지</a:t>
                      </a:r>
                      <a:endParaRPr 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altLang="en-US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정주영</a:t>
                      </a:r>
                      <a:endParaRPr lang="ko-KR" sz="2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altLang="ko-KR" sz="20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-11.12</a:t>
                      </a:r>
                      <a:endParaRPr lang="ko-KR" sz="2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195229"/>
                  </a:ext>
                </a:extLst>
              </a:tr>
            </a:tbl>
          </a:graphicData>
        </a:graphic>
      </p:graphicFrame>
      <p:grpSp>
        <p:nvGrpSpPr>
          <p:cNvPr id="3" name="Group 3">
            <a:extLst>
              <a:ext uri="{FF2B5EF4-FFF2-40B4-BE49-F238E27FC236}">
                <a16:creationId xmlns:a16="http://schemas.microsoft.com/office/drawing/2014/main" id="{7D526954-86B1-368E-32D2-094A51782596}"/>
              </a:ext>
            </a:extLst>
          </p:cNvPr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5" name="Picture 7">
            <a:extLst>
              <a:ext uri="{FF2B5EF4-FFF2-40B4-BE49-F238E27FC236}">
                <a16:creationId xmlns:a16="http://schemas.microsoft.com/office/drawing/2014/main" id="{72F10608-DC50-CC17-8BC2-155B629EA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699"/>
            <a:ext cx="18440400" cy="128147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64F06EB0-11CC-0ADE-B549-7E642815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8793" b="52537"/>
          <a:stretch>
            <a:fillRect/>
          </a:stretch>
        </p:blipFill>
        <p:spPr>
          <a:xfrm>
            <a:off x="-622300" y="-609600"/>
            <a:ext cx="5118100" cy="20193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0D78B86-0B42-2C44-110F-8587E27CC9FF}"/>
              </a:ext>
            </a:extLst>
          </p:cNvPr>
          <p:cNvSpPr txBox="1"/>
          <p:nvPr/>
        </p:nvSpPr>
        <p:spPr>
          <a:xfrm>
            <a:off x="228601" y="1480456"/>
            <a:ext cx="17653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defTabSz="914400" rtl="0" eaLnBrk="1" fontAlgn="auto" latinLnBrk="0" hangingPunct="1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※ </a:t>
            </a:r>
            <a:r>
              <a:rPr lang="en-US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sts_1sm_cc : 23,649</a:t>
            </a:r>
            <a:r>
              <a:rPr lang="ko-KR" altLang="en-US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 </a:t>
            </a:r>
            <a:r>
              <a: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*15</a:t>
            </a:r>
            <a:r>
              <a:rPr lang="ko-KR" altLang="en-US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열 </a:t>
            </a:r>
            <a:r>
              <a: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sts_2fur_hr : 23,652</a:t>
            </a:r>
            <a:r>
              <a:rPr lang="ko-KR" altLang="en-US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 </a:t>
            </a:r>
            <a:r>
              <a: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26</a:t>
            </a:r>
            <a:r>
              <a:rPr lang="ko-KR" altLang="en-US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열 </a:t>
            </a:r>
            <a:r>
              <a: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sts_3ap : 23,641</a:t>
            </a:r>
            <a:r>
              <a:rPr lang="ko-KR" altLang="en-US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 </a:t>
            </a:r>
            <a:r>
              <a: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9</a:t>
            </a:r>
            <a:r>
              <a:rPr lang="ko-KR" altLang="en-US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열</a:t>
            </a:r>
            <a:r>
              <a: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9A87C-FBF0-EA3D-B40C-1E7204FAB323}"/>
              </a:ext>
            </a:extLst>
          </p:cNvPr>
          <p:cNvSpPr txBox="1"/>
          <p:nvPr/>
        </p:nvSpPr>
        <p:spPr>
          <a:xfrm>
            <a:off x="457200" y="3220356"/>
            <a:ext cx="326571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공장</a:t>
            </a:r>
            <a:r>
              <a:rPr lang="en-US" altLang="ko-KR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설비에</a:t>
            </a:r>
            <a:r>
              <a:rPr lang="en-US" altLang="ko-KR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따른</a:t>
            </a:r>
            <a:endParaRPr lang="en-US" altLang="ko-KR" sz="2000" b="0" i="0" u="none" strike="noStrike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불량률 차이</a:t>
            </a:r>
            <a:r>
              <a:rPr lang="en-US" altLang="ko-KR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</a:t>
            </a:r>
            <a:r>
              <a:rPr lang="en-US" altLang="ko-KR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 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EE6F4F8-C38C-3E3C-D31E-AB67D86B6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ABCC6-D7BE-F850-6051-8804E3FFEED4}"/>
              </a:ext>
            </a:extLst>
          </p:cNvPr>
          <p:cNvSpPr txBox="1"/>
          <p:nvPr/>
        </p:nvSpPr>
        <p:spPr>
          <a:xfrm>
            <a:off x="-2828529" y="5274865"/>
            <a:ext cx="983717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조업 조건에 따른</a:t>
            </a:r>
            <a:endParaRPr lang="en-US" altLang="ko-KR" sz="2000" b="0" i="0" u="none" strike="noStrike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</a:t>
            </a:r>
            <a:r>
              <a:rPr lang="ko-KR" altLang="en-US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형 결함 원인 인자 도출</a:t>
            </a:r>
            <a:endParaRPr lang="en-US" altLang="ko-KR" sz="2000" b="0" i="0" u="none" strike="noStrike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(Vital Few)</a:t>
            </a:r>
            <a:endParaRPr lang="ko-KR" altLang="ko-KR" sz="2000" b="0" i="0" u="none" strike="noStrike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2E971-D380-724B-784B-8B81D56EB724}"/>
              </a:ext>
            </a:extLst>
          </p:cNvPr>
          <p:cNvSpPr txBox="1"/>
          <p:nvPr/>
        </p:nvSpPr>
        <p:spPr>
          <a:xfrm>
            <a:off x="-3381102" y="7814113"/>
            <a:ext cx="1094232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Vital Few</a:t>
            </a:r>
            <a:r>
              <a:rPr lang="ko-KR" altLang="en-US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대한</a:t>
            </a:r>
            <a:endParaRPr lang="en-US" altLang="ko-KR" sz="2000" b="0" i="0" u="none" strike="noStrike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조업 조건</a:t>
            </a:r>
            <a:r>
              <a:rPr lang="en-US" altLang="ko-KR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최적화</a:t>
            </a:r>
            <a:endParaRPr lang="ko-KR" altLang="ko-KR" sz="2000" b="0" i="0" u="none" strike="noStrike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B0FB7-0BD3-B20C-05CF-0A5AB89DF87E}"/>
              </a:ext>
            </a:extLst>
          </p:cNvPr>
          <p:cNvSpPr txBox="1"/>
          <p:nvPr/>
        </p:nvSpPr>
        <p:spPr>
          <a:xfrm>
            <a:off x="-3518262" y="9292829"/>
            <a:ext cx="1121664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000" b="0" i="0" u="none" strike="noStrike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 Control</a:t>
            </a:r>
            <a:endParaRPr lang="ko-KR" altLang="ko-KR" sz="2000" b="0" i="0" u="none" strike="noStrike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59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7415</TotalTime>
  <Words>5610</Words>
  <Application>Microsoft Office PowerPoint</Application>
  <PresentationFormat>사용자 지정</PresentationFormat>
  <Paragraphs>1648</Paragraphs>
  <Slides>35</Slides>
  <Notes>18</Notes>
  <HiddenSlides>2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Pretendard Regular</vt:lpstr>
      <vt:lpstr>KoPubWorld돋움체 Medium</vt:lpstr>
      <vt:lpstr>KoPubWorldDotum_Pro Light</vt:lpstr>
      <vt:lpstr>Pretendard Bold</vt:lpstr>
      <vt:lpstr>KoPub돋움체 Medium</vt:lpstr>
      <vt:lpstr>KoPubWorld돋움체 Bold</vt:lpstr>
      <vt:lpstr>맑은 고딕</vt:lpstr>
      <vt:lpstr>코트라 볼드체</vt:lpstr>
      <vt:lpstr>KOTRA_BOLD Bold</vt:lpstr>
      <vt:lpstr>Calibri</vt:lpstr>
      <vt:lpstr>Arial</vt:lpstr>
      <vt:lpstr>Gmarket Sans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윤영채</dc:creator>
  <cp:lastModifiedBy>이민성</cp:lastModifiedBy>
  <cp:revision>289</cp:revision>
  <dcterms:created xsi:type="dcterms:W3CDTF">2006-08-16T00:00:00Z</dcterms:created>
  <dcterms:modified xsi:type="dcterms:W3CDTF">2025-11-14T07:22:12Z</dcterms:modified>
</cp:coreProperties>
</file>